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74" r:id="rId2"/>
    <p:sldId id="375" r:id="rId3"/>
    <p:sldId id="378" r:id="rId4"/>
    <p:sldId id="384" r:id="rId5"/>
    <p:sldId id="385" r:id="rId6"/>
    <p:sldId id="386" r:id="rId7"/>
    <p:sldId id="387" r:id="rId8"/>
    <p:sldId id="388" r:id="rId9"/>
    <p:sldId id="389" r:id="rId10"/>
    <p:sldId id="334" r:id="rId11"/>
    <p:sldId id="335" r:id="rId12"/>
    <p:sldId id="381" r:id="rId13"/>
    <p:sldId id="326" r:id="rId14"/>
    <p:sldId id="288" r:id="rId15"/>
    <p:sldId id="377" r:id="rId16"/>
    <p:sldId id="293" r:id="rId17"/>
    <p:sldId id="296" r:id="rId18"/>
    <p:sldId id="294" r:id="rId19"/>
    <p:sldId id="297" r:id="rId20"/>
    <p:sldId id="330" r:id="rId21"/>
    <p:sldId id="359" r:id="rId22"/>
    <p:sldId id="275" r:id="rId23"/>
    <p:sldId id="382" r:id="rId24"/>
    <p:sldId id="383" r:id="rId25"/>
    <p:sldId id="338" r:id="rId26"/>
    <p:sldId id="372" r:id="rId27"/>
    <p:sldId id="339" r:id="rId28"/>
    <p:sldId id="340" r:id="rId29"/>
    <p:sldId id="341" r:id="rId30"/>
    <p:sldId id="342" r:id="rId31"/>
    <p:sldId id="343" r:id="rId32"/>
    <p:sldId id="344" r:id="rId33"/>
    <p:sldId id="345" r:id="rId34"/>
    <p:sldId id="373" r:id="rId35"/>
    <p:sldId id="360" r:id="rId36"/>
    <p:sldId id="371" r:id="rId37"/>
    <p:sldId id="376" r:id="rId38"/>
  </p:sldIdLst>
  <p:sldSz cx="9144000" cy="6858000" type="screen4x3"/>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DAA5A63-9913-564B-9F2E-161DAAE9CFFC}">
          <p14:sldIdLst>
            <p14:sldId id="374"/>
            <p14:sldId id="375"/>
            <p14:sldId id="378"/>
            <p14:sldId id="384"/>
            <p14:sldId id="385"/>
            <p14:sldId id="386"/>
            <p14:sldId id="387"/>
            <p14:sldId id="388"/>
            <p14:sldId id="389"/>
            <p14:sldId id="334"/>
            <p14:sldId id="335"/>
            <p14:sldId id="381"/>
            <p14:sldId id="326"/>
            <p14:sldId id="288"/>
            <p14:sldId id="377"/>
            <p14:sldId id="293"/>
            <p14:sldId id="296"/>
            <p14:sldId id="294"/>
            <p14:sldId id="297"/>
            <p14:sldId id="330"/>
            <p14:sldId id="359"/>
            <p14:sldId id="275"/>
            <p14:sldId id="382"/>
            <p14:sldId id="383"/>
            <p14:sldId id="338"/>
            <p14:sldId id="372"/>
            <p14:sldId id="339"/>
            <p14:sldId id="340"/>
            <p14:sldId id="341"/>
            <p14:sldId id="342"/>
            <p14:sldId id="343"/>
            <p14:sldId id="344"/>
            <p14:sldId id="345"/>
            <p14:sldId id="373"/>
            <p14:sldId id="360"/>
            <p14:sldId id="371"/>
            <p14:sldId id="3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09"/>
    <p:restoredTop sz="60268" autoAdjust="0"/>
  </p:normalViewPr>
  <p:slideViewPr>
    <p:cSldViewPr>
      <p:cViewPr varScale="1">
        <p:scale>
          <a:sx n="65" d="100"/>
          <a:sy n="65" d="100"/>
        </p:scale>
        <p:origin x="99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297E6E-1844-4B25-AFE2-E428CA7D6C44}" type="datetimeFigureOut">
              <a:rPr lang="en-US" smtClean="0"/>
              <a:t>8/15/2019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316A17-9E07-48A2-B8FE-4991140B09BB}" type="slidenum">
              <a:rPr lang="en-US" smtClean="0"/>
              <a:t>‹#›</a:t>
            </a:fld>
            <a:endParaRPr lang="en-US"/>
          </a:p>
        </p:txBody>
      </p:sp>
    </p:spTree>
    <p:extLst>
      <p:ext uri="{BB962C8B-B14F-4D97-AF65-F5344CB8AC3E}">
        <p14:creationId xmlns:p14="http://schemas.microsoft.com/office/powerpoint/2010/main" val="3950999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16A17-9E07-48A2-B8FE-4991140B09BB}" type="slidenum">
              <a:rPr lang="en-US" smtClean="0"/>
              <a:t>9</a:t>
            </a:fld>
            <a:endParaRPr lang="en-US"/>
          </a:p>
        </p:txBody>
      </p:sp>
    </p:spTree>
    <p:extLst>
      <p:ext uri="{BB962C8B-B14F-4D97-AF65-F5344CB8AC3E}">
        <p14:creationId xmlns:p14="http://schemas.microsoft.com/office/powerpoint/2010/main" val="2658285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16A17-9E07-48A2-B8FE-4991140B09BB}" type="slidenum">
              <a:rPr lang="en-US" smtClean="0"/>
              <a:t>10</a:t>
            </a:fld>
            <a:endParaRPr lang="en-US"/>
          </a:p>
        </p:txBody>
      </p:sp>
    </p:spTree>
    <p:extLst>
      <p:ext uri="{BB962C8B-B14F-4D97-AF65-F5344CB8AC3E}">
        <p14:creationId xmlns:p14="http://schemas.microsoft.com/office/powerpoint/2010/main" val="4080279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16A17-9E07-48A2-B8FE-4991140B09BB}" type="slidenum">
              <a:rPr lang="en-US" smtClean="0"/>
              <a:t>12</a:t>
            </a:fld>
            <a:endParaRPr lang="en-US"/>
          </a:p>
        </p:txBody>
      </p:sp>
    </p:spTree>
    <p:extLst>
      <p:ext uri="{BB962C8B-B14F-4D97-AF65-F5344CB8AC3E}">
        <p14:creationId xmlns:p14="http://schemas.microsoft.com/office/powerpoint/2010/main" val="320457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16A17-9E07-48A2-B8FE-4991140B09BB}" type="slidenum">
              <a:rPr lang="en-US" smtClean="0"/>
              <a:t>14</a:t>
            </a:fld>
            <a:endParaRPr lang="en-US"/>
          </a:p>
        </p:txBody>
      </p:sp>
    </p:spTree>
    <p:extLst>
      <p:ext uri="{BB962C8B-B14F-4D97-AF65-F5344CB8AC3E}">
        <p14:creationId xmlns:p14="http://schemas.microsoft.com/office/powerpoint/2010/main" val="415584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316A17-9E07-48A2-B8FE-4991140B09BB}" type="slidenum">
              <a:rPr lang="en-US" smtClean="0"/>
              <a:t>34</a:t>
            </a:fld>
            <a:endParaRPr lang="en-US"/>
          </a:p>
        </p:txBody>
      </p:sp>
    </p:spTree>
    <p:extLst>
      <p:ext uri="{BB962C8B-B14F-4D97-AF65-F5344CB8AC3E}">
        <p14:creationId xmlns:p14="http://schemas.microsoft.com/office/powerpoint/2010/main" val="4096948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ACD859-66A9-40B0-A234-B25B50086CEF}"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174466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ACD859-66A9-40B0-A234-B25B50086CEF}"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1092684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ACD859-66A9-40B0-A234-B25B50086CEF}"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625484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ACD859-66A9-40B0-A234-B25B50086CEF}"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3964457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ACD859-66A9-40B0-A234-B25B50086CEF}" type="datetimeFigureOut">
              <a:rPr lang="en-US" smtClean="0"/>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4583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ACD859-66A9-40B0-A234-B25B50086CEF}"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2880282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ACD859-66A9-40B0-A234-B25B50086CEF}" type="datetimeFigureOut">
              <a:rPr lang="en-US" smtClean="0"/>
              <a:t>8/15/2019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289526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ACD859-66A9-40B0-A234-B25B50086CEF}" type="datetimeFigureOut">
              <a:rPr lang="en-US" smtClean="0"/>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3469284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ACD859-66A9-40B0-A234-B25B50086CEF}" type="datetimeFigureOut">
              <a:rPr lang="en-US" smtClean="0"/>
              <a:t>8/15/2019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129893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ACD859-66A9-40B0-A234-B25B50086CEF}"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195853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ACD859-66A9-40B0-A234-B25B50086CEF}" type="datetimeFigureOut">
              <a:rPr lang="en-US" smtClean="0"/>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D0C7E-B793-48C8-BA7F-E0EE26335E74}" type="slidenum">
              <a:rPr lang="en-US" smtClean="0"/>
              <a:t>‹#›</a:t>
            </a:fld>
            <a:endParaRPr lang="en-US"/>
          </a:p>
        </p:txBody>
      </p:sp>
    </p:spTree>
    <p:extLst>
      <p:ext uri="{BB962C8B-B14F-4D97-AF65-F5344CB8AC3E}">
        <p14:creationId xmlns:p14="http://schemas.microsoft.com/office/powerpoint/2010/main" val="3170817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60000"/>
                <a:lumOff val="40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ACD859-66A9-40B0-A234-B25B50086CEF}" type="datetimeFigureOut">
              <a:rPr lang="en-US" smtClean="0"/>
              <a:t>8/15/2019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D0C7E-B793-48C8-BA7F-E0EE26335E74}" type="slidenum">
              <a:rPr lang="en-US" smtClean="0"/>
              <a:t>‹#›</a:t>
            </a:fld>
            <a:endParaRPr lang="en-US"/>
          </a:p>
        </p:txBody>
      </p:sp>
    </p:spTree>
    <p:extLst>
      <p:ext uri="{BB962C8B-B14F-4D97-AF65-F5344CB8AC3E}">
        <p14:creationId xmlns:p14="http://schemas.microsoft.com/office/powerpoint/2010/main" val="3530573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aranns@limestone.edu" TargetMode="External"/><Relationship Id="rId2" Type="http://schemas.openxmlformats.org/officeDocument/2006/relationships/hyperlink" Target="mailto:dranns@limestone.edu" TargetMode="External"/><Relationship Id="rId1" Type="http://schemas.openxmlformats.org/officeDocument/2006/relationships/slideLayout" Target="../slideLayouts/slideLayout2.xml"/><Relationship Id="rId6" Type="http://schemas.openxmlformats.org/officeDocument/2006/relationships/hyperlink" Target="mailto:aallision@limestone.edu" TargetMode="External"/><Relationship Id="rId5" Type="http://schemas.openxmlformats.org/officeDocument/2006/relationships/hyperlink" Target="mailto:mcampbell@limestone.edu" TargetMode="External"/><Relationship Id="rId4" Type="http://schemas.openxmlformats.org/officeDocument/2006/relationships/hyperlink" Target="mailto:sgreen@limestone.edu"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t>Limestone College Concussion Policy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39945"/>
            <a:ext cx="8229600" cy="4246473"/>
          </a:xfrm>
        </p:spPr>
      </p:pic>
    </p:spTree>
    <p:extLst>
      <p:ext uri="{BB962C8B-B14F-4D97-AF65-F5344CB8AC3E}">
        <p14:creationId xmlns:p14="http://schemas.microsoft.com/office/powerpoint/2010/main" val="161875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60000"/>
                <a:lumOff val="40000"/>
              </a:schemeClr>
            </a:gs>
            <a:gs pos="100000">
              <a:schemeClr val="bg1">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2F8B3-C08C-CF43-8947-201F13A523EB}"/>
              </a:ext>
            </a:extLst>
          </p:cNvPr>
          <p:cNvSpPr>
            <a:spLocks noGrp="1"/>
          </p:cNvSpPr>
          <p:nvPr>
            <p:ph type="title"/>
          </p:nvPr>
        </p:nvSpPr>
        <p:spPr/>
        <p:txBody>
          <a:bodyPr/>
          <a:lstStyle/>
          <a:p>
            <a:r>
              <a:rPr lang="en-US" dirty="0"/>
              <a:t>What is a Concussion?</a:t>
            </a:r>
          </a:p>
        </p:txBody>
      </p:sp>
      <p:sp>
        <p:nvSpPr>
          <p:cNvPr id="3" name="Content Placeholder 2">
            <a:extLst>
              <a:ext uri="{FF2B5EF4-FFF2-40B4-BE49-F238E27FC236}">
                <a16:creationId xmlns:a16="http://schemas.microsoft.com/office/drawing/2014/main" id="{4E286BE4-B530-CE49-B585-6D9C4106D02F}"/>
              </a:ext>
            </a:extLst>
          </p:cNvPr>
          <p:cNvSpPr>
            <a:spLocks noGrp="1"/>
          </p:cNvSpPr>
          <p:nvPr>
            <p:ph idx="1"/>
          </p:nvPr>
        </p:nvSpPr>
        <p:spPr/>
        <p:txBody>
          <a:bodyPr>
            <a:normAutofit/>
          </a:bodyPr>
          <a:lstStyle/>
          <a:p>
            <a:pPr lvl="1"/>
            <a:r>
              <a:rPr lang="en-US" i="1" dirty="0"/>
              <a:t>A change in brain function following a force to the head which may be accompanied by a temporary loss of consciousness but is identified in awake individuals with measures of neurologic and cognitive dysfunction.</a:t>
            </a:r>
          </a:p>
        </p:txBody>
      </p:sp>
      <p:sp>
        <p:nvSpPr>
          <p:cNvPr id="4" name="Footer Placeholder 3">
            <a:extLst>
              <a:ext uri="{FF2B5EF4-FFF2-40B4-BE49-F238E27FC236}">
                <a16:creationId xmlns:a16="http://schemas.microsoft.com/office/drawing/2014/main" id="{A0BA8A88-AFC8-7B4A-B52D-EC3AA7EE67BB}"/>
              </a:ext>
            </a:extLst>
          </p:cNvPr>
          <p:cNvSpPr>
            <a:spLocks noGrp="1"/>
          </p:cNvSpPr>
          <p:nvPr>
            <p:ph type="ftr" sz="quarter" idx="11"/>
          </p:nvPr>
        </p:nvSpPr>
        <p:spPr>
          <a:xfrm>
            <a:off x="304800" y="6126163"/>
            <a:ext cx="8382000" cy="595313"/>
          </a:xfrm>
        </p:spPr>
        <p:txBody>
          <a:bodyPr/>
          <a:lstStyle/>
          <a:p>
            <a:r>
              <a:rPr lang="en-US" dirty="0">
                <a:solidFill>
                  <a:schemeClr val="tx1"/>
                </a:solidFill>
              </a:rPr>
              <a:t>McCrory P, </a:t>
            </a:r>
            <a:r>
              <a:rPr lang="en-US" dirty="0" err="1">
                <a:solidFill>
                  <a:schemeClr val="tx1"/>
                </a:solidFill>
              </a:rPr>
              <a:t>Meeuwisse</a:t>
            </a:r>
            <a:r>
              <a:rPr lang="en-US" dirty="0">
                <a:solidFill>
                  <a:schemeClr val="tx1"/>
                </a:solidFill>
              </a:rPr>
              <a:t> W, </a:t>
            </a:r>
            <a:r>
              <a:rPr lang="en-US" dirty="0" err="1">
                <a:solidFill>
                  <a:schemeClr val="tx1"/>
                </a:solidFill>
              </a:rPr>
              <a:t>Dvořák</a:t>
            </a:r>
            <a:r>
              <a:rPr lang="en-US" dirty="0">
                <a:solidFill>
                  <a:schemeClr val="tx1"/>
                </a:solidFill>
              </a:rPr>
              <a:t> J, et al. Consensus statement on concussion in sport-the 5th international conference on concussion in sport held in Berlin, October 2016. Br J Sports Med. 2017;51(11):838-847.</a:t>
            </a:r>
          </a:p>
        </p:txBody>
      </p:sp>
    </p:spTree>
    <p:extLst>
      <p:ext uri="{BB962C8B-B14F-4D97-AF65-F5344CB8AC3E}">
        <p14:creationId xmlns:p14="http://schemas.microsoft.com/office/powerpoint/2010/main" val="323930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8C8C1-0759-0B41-89DD-7AD7833FB5B2}"/>
              </a:ext>
            </a:extLst>
          </p:cNvPr>
          <p:cNvSpPr>
            <a:spLocks noGrp="1"/>
          </p:cNvSpPr>
          <p:nvPr>
            <p:ph type="title"/>
          </p:nvPr>
        </p:nvSpPr>
        <p:spPr>
          <a:xfrm>
            <a:off x="457200" y="0"/>
            <a:ext cx="8229600" cy="1417638"/>
          </a:xfrm>
        </p:spPr>
        <p:txBody>
          <a:bodyPr>
            <a:noAutofit/>
          </a:bodyPr>
          <a:lstStyle/>
          <a:p>
            <a:r>
              <a:rPr lang="en-US" sz="3200" dirty="0"/>
              <a:t> Concussion is a traumatic brain injury induced by biomechanical forces.</a:t>
            </a:r>
            <a:br>
              <a:rPr lang="en-US" sz="3200" dirty="0"/>
            </a:br>
            <a:endParaRPr lang="en-US" sz="3200" dirty="0"/>
          </a:p>
        </p:txBody>
      </p:sp>
      <p:sp>
        <p:nvSpPr>
          <p:cNvPr id="3" name="Content Placeholder 2">
            <a:extLst>
              <a:ext uri="{FF2B5EF4-FFF2-40B4-BE49-F238E27FC236}">
                <a16:creationId xmlns:a16="http://schemas.microsoft.com/office/drawing/2014/main" id="{14C12828-35DA-9348-A4C1-1E5F363A5418}"/>
              </a:ext>
            </a:extLst>
          </p:cNvPr>
          <p:cNvSpPr>
            <a:spLocks noGrp="1"/>
          </p:cNvSpPr>
          <p:nvPr>
            <p:ph idx="1"/>
          </p:nvPr>
        </p:nvSpPr>
        <p:spPr>
          <a:xfrm>
            <a:off x="457200" y="990600"/>
            <a:ext cx="8229600" cy="5486400"/>
          </a:xfrm>
        </p:spPr>
        <p:txBody>
          <a:bodyPr>
            <a:noAutofit/>
          </a:bodyPr>
          <a:lstStyle/>
          <a:p>
            <a:pPr lvl="1"/>
            <a:r>
              <a:rPr lang="en-US" sz="2200" dirty="0"/>
              <a:t>Cause:  direct blow to the head, face, neck or elsewhere on the body with an impulsive force transmitted to the head</a:t>
            </a:r>
          </a:p>
          <a:p>
            <a:pPr lvl="1"/>
            <a:r>
              <a:rPr lang="en-US" sz="2200" b="1" dirty="0"/>
              <a:t>Rapid </a:t>
            </a:r>
            <a:r>
              <a:rPr lang="en-US" sz="2200" dirty="0"/>
              <a:t>onset of short-lived impairment of neurological function that resolves spontaneously. However, in some cases, signs and symptoms </a:t>
            </a:r>
            <a:r>
              <a:rPr lang="en-US" sz="2200" b="1" dirty="0"/>
              <a:t>evolve </a:t>
            </a:r>
            <a:r>
              <a:rPr lang="en-US" sz="2200" dirty="0"/>
              <a:t>over a number of </a:t>
            </a:r>
            <a:r>
              <a:rPr lang="en-US" sz="2200" b="1" dirty="0"/>
              <a:t>minutes to hours.</a:t>
            </a:r>
          </a:p>
          <a:p>
            <a:pPr lvl="1"/>
            <a:r>
              <a:rPr lang="en-US" sz="2200" dirty="0"/>
              <a:t>Neuropathological changes, but the acute clinical signs and symptoms largely reflect a </a:t>
            </a:r>
            <a:r>
              <a:rPr lang="en-US" sz="2200" b="1" dirty="0"/>
              <a:t>functional disturbance </a:t>
            </a:r>
            <a:r>
              <a:rPr lang="en-US" sz="2200" dirty="0"/>
              <a:t>rather than a structural injury and, as such, no abnormality is seen on standard structural neuroimaging studies</a:t>
            </a:r>
          </a:p>
          <a:p>
            <a:pPr lvl="1"/>
            <a:r>
              <a:rPr lang="en-US" sz="2200" b="1" dirty="0"/>
              <a:t>Many </a:t>
            </a:r>
            <a:r>
              <a:rPr lang="en-US" sz="2200" dirty="0"/>
              <a:t>clinical signs and symptoms that may or may not involve loss of consciousness. Resolution of the clinical and cognitive features typically follows a sequential course. However, in some cases symptoms may be prolonged</a:t>
            </a:r>
          </a:p>
        </p:txBody>
      </p:sp>
      <p:sp>
        <p:nvSpPr>
          <p:cNvPr id="4" name="Footer Placeholder 3">
            <a:extLst>
              <a:ext uri="{FF2B5EF4-FFF2-40B4-BE49-F238E27FC236}">
                <a16:creationId xmlns:a16="http://schemas.microsoft.com/office/drawing/2014/main" id="{026B416A-3A14-604E-AEE6-B997A4DFBC98}"/>
              </a:ext>
            </a:extLst>
          </p:cNvPr>
          <p:cNvSpPr>
            <a:spLocks noGrp="1"/>
          </p:cNvSpPr>
          <p:nvPr>
            <p:ph type="ftr" sz="quarter" idx="11"/>
          </p:nvPr>
        </p:nvSpPr>
        <p:spPr>
          <a:xfrm>
            <a:off x="228600" y="6172200"/>
            <a:ext cx="8458200" cy="549275"/>
          </a:xfrm>
        </p:spPr>
        <p:txBody>
          <a:bodyPr/>
          <a:lstStyle/>
          <a:p>
            <a:r>
              <a:rPr lang="en-US" b="1" dirty="0">
                <a:solidFill>
                  <a:schemeClr val="tx1"/>
                </a:solidFill>
              </a:rPr>
              <a:t>McCrory P, </a:t>
            </a:r>
            <a:r>
              <a:rPr lang="en-US" b="1" dirty="0" err="1">
                <a:solidFill>
                  <a:schemeClr val="tx1"/>
                </a:solidFill>
              </a:rPr>
              <a:t>Meeuwisse</a:t>
            </a:r>
            <a:r>
              <a:rPr lang="en-US" b="1" dirty="0">
                <a:solidFill>
                  <a:schemeClr val="tx1"/>
                </a:solidFill>
              </a:rPr>
              <a:t> W, </a:t>
            </a:r>
            <a:r>
              <a:rPr lang="en-US" b="1" dirty="0" err="1">
                <a:solidFill>
                  <a:schemeClr val="tx1"/>
                </a:solidFill>
              </a:rPr>
              <a:t>Dvořák</a:t>
            </a:r>
            <a:r>
              <a:rPr lang="en-US" b="1" dirty="0">
                <a:solidFill>
                  <a:schemeClr val="tx1"/>
                </a:solidFill>
              </a:rPr>
              <a:t> J, et al. Consensus statement on concussion in sport-the 5th international conference on concussion in sport held in Berlin, October 2016. Br J Sports Med. 2017;51(11):838-847.</a:t>
            </a:r>
          </a:p>
        </p:txBody>
      </p:sp>
    </p:spTree>
    <p:extLst>
      <p:ext uri="{BB962C8B-B14F-4D97-AF65-F5344CB8AC3E}">
        <p14:creationId xmlns:p14="http://schemas.microsoft.com/office/powerpoint/2010/main" val="1625464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C7F9BF5-D4FB-8748-A144-27B59F77C7BF}"/>
              </a:ext>
            </a:extLst>
          </p:cNvPr>
          <p:cNvSpPr>
            <a:spLocks noGrp="1" noChangeArrowheads="1"/>
          </p:cNvSpPr>
          <p:nvPr>
            <p:ph type="title"/>
          </p:nvPr>
        </p:nvSpPr>
        <p:spPr/>
        <p:txBody>
          <a:bodyPr/>
          <a:lstStyle/>
          <a:p>
            <a:pPr eaLnBrk="1" hangingPunct="1">
              <a:defRPr/>
            </a:pPr>
            <a:r>
              <a:rPr lang="en-US" sz="4000" dirty="0"/>
              <a:t>Symptoms of Concussions</a:t>
            </a:r>
          </a:p>
        </p:txBody>
      </p:sp>
      <p:pic>
        <p:nvPicPr>
          <p:cNvPr id="17410" name="Content Placeholder 5" descr="symptoms.gif">
            <a:extLst>
              <a:ext uri="{FF2B5EF4-FFF2-40B4-BE49-F238E27FC236}">
                <a16:creationId xmlns:a16="http://schemas.microsoft.com/office/drawing/2014/main" id="{40DBEE9F-2067-6740-819E-FF969393512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371600"/>
            <a:ext cx="7924800" cy="5199063"/>
          </a:xfrm>
        </p:spPr>
      </p:pic>
      <p:pic>
        <p:nvPicPr>
          <p:cNvPr id="2" name="Picture 1" descr="File:No-Symbol.png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209800"/>
            <a:ext cx="4191000" cy="4191000"/>
          </a:xfrm>
          <a:prstGeom prst="rect">
            <a:avLst/>
          </a:prstGeom>
        </p:spPr>
      </p:pic>
    </p:spTree>
    <p:extLst>
      <p:ext uri="{BB962C8B-B14F-4D97-AF65-F5344CB8AC3E}">
        <p14:creationId xmlns:p14="http://schemas.microsoft.com/office/powerpoint/2010/main" val="4094362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a:extLst>
              <a:ext uri="{FF2B5EF4-FFF2-40B4-BE49-F238E27FC236}">
                <a16:creationId xmlns:a16="http://schemas.microsoft.com/office/drawing/2014/main" id="{4A42487D-C645-6C45-A8F9-EF57E602E6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13375"/>
            <a:ext cx="6858000" cy="59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03D3B51-E0BD-8446-962B-D8FD689D0C9B}"/>
              </a:ext>
            </a:extLst>
          </p:cNvPr>
          <p:cNvSpPr txBox="1"/>
          <p:nvPr/>
        </p:nvSpPr>
        <p:spPr>
          <a:xfrm>
            <a:off x="1143000" y="228600"/>
            <a:ext cx="6781800" cy="584775"/>
          </a:xfrm>
          <a:prstGeom prst="rect">
            <a:avLst/>
          </a:prstGeom>
          <a:noFill/>
        </p:spPr>
        <p:txBody>
          <a:bodyPr wrap="square" rtlCol="0">
            <a:spAutoFit/>
          </a:bodyPr>
          <a:lstStyle/>
          <a:p>
            <a:pPr algn="ctr"/>
            <a:r>
              <a:rPr lang="en-US" sz="3200" dirty="0"/>
              <a:t>PCSS</a:t>
            </a:r>
          </a:p>
        </p:txBody>
      </p:sp>
    </p:spTree>
    <p:extLst>
      <p:ext uri="{BB962C8B-B14F-4D97-AF65-F5344CB8AC3E}">
        <p14:creationId xmlns:p14="http://schemas.microsoft.com/office/powerpoint/2010/main" val="913039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4800" dirty="0"/>
              <a:t>NCAA</a:t>
            </a:r>
            <a:r>
              <a:rPr lang="en-US" dirty="0"/>
              <a:t> Concussion Video</a:t>
            </a:r>
          </a:p>
        </p:txBody>
      </p:sp>
      <p:sp>
        <p:nvSpPr>
          <p:cNvPr id="3" name="Content Placeholder 2"/>
          <p:cNvSpPr>
            <a:spLocks noGrp="1"/>
          </p:cNvSpPr>
          <p:nvPr>
            <p:ph idx="1"/>
          </p:nvPr>
        </p:nvSpPr>
        <p:spPr/>
        <p:txBody>
          <a:bodyPr/>
          <a:lstStyle/>
          <a:p>
            <a:endParaRPr lang="en-US" dirty="0"/>
          </a:p>
        </p:txBody>
      </p:sp>
      <p:pic>
        <p:nvPicPr>
          <p:cNvPr id="4" name="Champion- A gray matt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84" y="1143000"/>
            <a:ext cx="9220200" cy="4881563"/>
          </a:xfrm>
          <a:prstGeom prst="rect">
            <a:avLst/>
          </a:prstGeom>
        </p:spPr>
      </p:pic>
    </p:spTree>
    <p:extLst>
      <p:ext uri="{BB962C8B-B14F-4D97-AF65-F5344CB8AC3E}">
        <p14:creationId xmlns:p14="http://schemas.microsoft.com/office/powerpoint/2010/main" val="100898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Mind, Body and Sport: Post-concussion syndrome </a:t>
            </a:r>
            <a:r>
              <a:rPr lang="en-US" sz="2800" dirty="0"/>
              <a:t/>
            </a:r>
            <a:br>
              <a:rPr lang="en-US" sz="2800" dirty="0"/>
            </a:br>
            <a:endParaRPr lang="en-US" sz="2800" dirty="0"/>
          </a:p>
        </p:txBody>
      </p:sp>
      <p:sp>
        <p:nvSpPr>
          <p:cNvPr id="3" name="Content Placeholder 2"/>
          <p:cNvSpPr>
            <a:spLocks noGrp="1"/>
          </p:cNvSpPr>
          <p:nvPr>
            <p:ph idx="1"/>
          </p:nvPr>
        </p:nvSpPr>
        <p:spPr/>
        <p:txBody>
          <a:bodyPr>
            <a:normAutofit fontScale="62500" lnSpcReduction="20000"/>
          </a:bodyPr>
          <a:lstStyle/>
          <a:p>
            <a:r>
              <a:rPr lang="en-US" b="1" dirty="0"/>
              <a:t>guide to understanding and supporting </a:t>
            </a:r>
            <a:r>
              <a:rPr lang="en-US" b="1" dirty="0" err="1"/>
              <a:t>studentt</a:t>
            </a:r>
            <a:r>
              <a:rPr lang="en-US" b="1" dirty="0"/>
              <a:t>-athlete mental wellness </a:t>
            </a:r>
          </a:p>
          <a:p>
            <a:r>
              <a:rPr lang="en-US" b="1" dirty="0"/>
              <a:t>What can coaches do? </a:t>
            </a:r>
          </a:p>
          <a:p>
            <a:r>
              <a:rPr lang="en-US" dirty="0"/>
              <a:t>Make sure student-athletes who sustain a concussion are immediately removed from play and that they do not feel pressure from the coaching staff to return to play before fully recovered. Communicating with team members before the season about concussion safety, and verbally reinforcing the importance of concussion safety throughout the season are important ways to encourage student-athletes to feel comfortable reporting concussion symptoms to medical personnel.</a:t>
            </a:r>
          </a:p>
          <a:p>
            <a:r>
              <a:rPr lang="en-US" dirty="0"/>
              <a:t>Student-athletes who are experiencing post-concussion syndrome may feel isolated from their team and from their normal social roles. These changes can manifest in mental health issues, such as depression, that are not a direct consequence of the initial injury. </a:t>
            </a:r>
            <a:r>
              <a:rPr lang="en-US"/>
              <a:t>Be in touch with your student-athletes during their recovery period, communicate that they remain valued team members, and encourage help-seeking from relevant medical professionals, including mental health professionals as appropriate</a:t>
            </a:r>
          </a:p>
          <a:p>
            <a:endParaRPr lang="en-US" dirty="0"/>
          </a:p>
        </p:txBody>
      </p:sp>
    </p:spTree>
    <p:extLst>
      <p:ext uri="{BB962C8B-B14F-4D97-AF65-F5344CB8AC3E}">
        <p14:creationId xmlns:p14="http://schemas.microsoft.com/office/powerpoint/2010/main" val="2575851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6F091-77FD-CE4C-8E48-D72799682B19}"/>
              </a:ext>
            </a:extLst>
          </p:cNvPr>
          <p:cNvSpPr>
            <a:spLocks noGrp="1"/>
          </p:cNvSpPr>
          <p:nvPr>
            <p:ph type="title"/>
          </p:nvPr>
        </p:nvSpPr>
        <p:spPr>
          <a:xfrm>
            <a:off x="381000" y="152400"/>
            <a:ext cx="8229600" cy="560388"/>
          </a:xfrm>
        </p:spPr>
        <p:txBody>
          <a:bodyPr/>
          <a:lstStyle/>
          <a:p>
            <a:pPr>
              <a:defRPr/>
            </a:pPr>
            <a:r>
              <a:rPr lang="en-US" sz="2400" dirty="0"/>
              <a:t>How Concussions Can Affect Learning</a:t>
            </a:r>
          </a:p>
        </p:txBody>
      </p:sp>
      <p:sp>
        <p:nvSpPr>
          <p:cNvPr id="3" name="Content Placeholder 2">
            <a:extLst>
              <a:ext uri="{FF2B5EF4-FFF2-40B4-BE49-F238E27FC236}">
                <a16:creationId xmlns:a16="http://schemas.microsoft.com/office/drawing/2014/main" id="{49F8E228-29FC-1842-9E91-B62BE054B8C6}"/>
              </a:ext>
            </a:extLst>
          </p:cNvPr>
          <p:cNvSpPr>
            <a:spLocks noGrp="1"/>
          </p:cNvSpPr>
          <p:nvPr>
            <p:ph idx="1"/>
          </p:nvPr>
        </p:nvSpPr>
        <p:spPr>
          <a:xfrm>
            <a:off x="457200" y="838200"/>
            <a:ext cx="8229600" cy="5715000"/>
          </a:xfrm>
        </p:spPr>
        <p:txBody>
          <a:bodyPr/>
          <a:lstStyle/>
          <a:p>
            <a:pPr>
              <a:defRPr/>
            </a:pPr>
            <a:r>
              <a:rPr lang="en-US" sz="2000" b="1" dirty="0"/>
              <a:t>Unique to each student</a:t>
            </a:r>
          </a:p>
          <a:p>
            <a:pPr>
              <a:defRPr/>
            </a:pPr>
            <a:endParaRPr lang="en-US" sz="2000" b="1" dirty="0"/>
          </a:p>
          <a:p>
            <a:pPr>
              <a:defRPr/>
            </a:pPr>
            <a:r>
              <a:rPr lang="en-US" sz="2000" dirty="0"/>
              <a:t>70-90% of all concussion resolve in 7-10 days</a:t>
            </a:r>
          </a:p>
          <a:p>
            <a:pPr marL="0" indent="0">
              <a:buNone/>
              <a:defRPr/>
            </a:pPr>
            <a:r>
              <a:rPr lang="en-US" sz="2000" dirty="0"/>
              <a:t>	</a:t>
            </a:r>
          </a:p>
          <a:p>
            <a:pPr>
              <a:defRPr/>
            </a:pPr>
            <a:r>
              <a:rPr lang="en-US" sz="2000" dirty="0"/>
              <a:t>Post concussion symptoms can often interfere with a students ability to do academic work</a:t>
            </a:r>
          </a:p>
          <a:p>
            <a:pPr lvl="1">
              <a:defRPr/>
            </a:pPr>
            <a:r>
              <a:rPr lang="en-US" sz="2000" dirty="0"/>
              <a:t>Fatigue and sleep disruption may leave the student with out enough mental energy to participate in a full day of class work	</a:t>
            </a:r>
          </a:p>
          <a:p>
            <a:pPr lvl="1">
              <a:defRPr/>
            </a:pPr>
            <a:r>
              <a:rPr lang="en-US" sz="2000" dirty="0"/>
              <a:t>Cognitive deficits which can exist even when a student is symptom free may make school participation difficult</a:t>
            </a:r>
          </a:p>
          <a:p>
            <a:pPr marL="457200" lvl="1" indent="0">
              <a:buNone/>
              <a:defRPr/>
            </a:pPr>
            <a:endParaRPr lang="en-US" sz="2000" dirty="0"/>
          </a:p>
          <a:p>
            <a:pPr>
              <a:defRPr/>
            </a:pPr>
            <a:r>
              <a:rPr lang="en-US" sz="2000" b="1" dirty="0"/>
              <a:t>The key issue is that the student, in general, will recover quicker with rest from physical activity as well as cognitive demands of academic work</a:t>
            </a:r>
          </a:p>
        </p:txBody>
      </p:sp>
    </p:spTree>
    <p:extLst>
      <p:ext uri="{BB962C8B-B14F-4D97-AF65-F5344CB8AC3E}">
        <p14:creationId xmlns:p14="http://schemas.microsoft.com/office/powerpoint/2010/main" val="4200046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EFAD-72A3-DB4C-863C-7A0E12FC2371}"/>
              </a:ext>
            </a:extLst>
          </p:cNvPr>
          <p:cNvSpPr>
            <a:spLocks noGrp="1"/>
          </p:cNvSpPr>
          <p:nvPr>
            <p:ph type="title"/>
          </p:nvPr>
        </p:nvSpPr>
        <p:spPr>
          <a:xfrm>
            <a:off x="457200" y="304800"/>
            <a:ext cx="8229600" cy="484188"/>
          </a:xfrm>
        </p:spPr>
        <p:txBody>
          <a:bodyPr/>
          <a:lstStyle/>
          <a:p>
            <a:pPr>
              <a:defRPr/>
            </a:pPr>
            <a:r>
              <a:rPr lang="en-US" sz="2400" dirty="0"/>
              <a:t>Management of the student with a concussion</a:t>
            </a:r>
          </a:p>
        </p:txBody>
      </p:sp>
      <p:sp>
        <p:nvSpPr>
          <p:cNvPr id="3" name="Content Placeholder 2">
            <a:extLst>
              <a:ext uri="{FF2B5EF4-FFF2-40B4-BE49-F238E27FC236}">
                <a16:creationId xmlns:a16="http://schemas.microsoft.com/office/drawing/2014/main" id="{E2E6FEC2-EC85-874A-9DD6-C415AA81243C}"/>
              </a:ext>
            </a:extLst>
          </p:cNvPr>
          <p:cNvSpPr>
            <a:spLocks noGrp="1"/>
          </p:cNvSpPr>
          <p:nvPr>
            <p:ph idx="1"/>
          </p:nvPr>
        </p:nvSpPr>
        <p:spPr>
          <a:xfrm>
            <a:off x="457200" y="990600"/>
            <a:ext cx="8229600" cy="5638800"/>
          </a:xfrm>
        </p:spPr>
        <p:txBody>
          <a:bodyPr/>
          <a:lstStyle/>
          <a:p>
            <a:pPr marL="0" indent="0">
              <a:buNone/>
              <a:defRPr/>
            </a:pPr>
            <a:r>
              <a:rPr lang="en-US" sz="2400" dirty="0"/>
              <a:t>Academic Support during recovery</a:t>
            </a:r>
          </a:p>
          <a:p>
            <a:pPr marL="914400" lvl="1" indent="-514350">
              <a:defRPr/>
            </a:pPr>
            <a:r>
              <a:rPr lang="en-US" sz="2400" dirty="0"/>
              <a:t>A careful balancing of rest with academic work and an individualized plan with evolving accommodations as symptoms change and the student recovers</a:t>
            </a:r>
          </a:p>
          <a:p>
            <a:pPr marL="400050" lvl="1" indent="0">
              <a:buNone/>
              <a:defRPr/>
            </a:pPr>
            <a:endParaRPr lang="en-US" sz="2400" dirty="0"/>
          </a:p>
        </p:txBody>
      </p:sp>
    </p:spTree>
    <p:extLst>
      <p:ext uri="{BB962C8B-B14F-4D97-AF65-F5344CB8AC3E}">
        <p14:creationId xmlns:p14="http://schemas.microsoft.com/office/powerpoint/2010/main" val="1683068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DE409-FECC-8949-90E0-4DE63844525B}"/>
              </a:ext>
            </a:extLst>
          </p:cNvPr>
          <p:cNvSpPr>
            <a:spLocks noGrp="1"/>
          </p:cNvSpPr>
          <p:nvPr>
            <p:ph type="title"/>
          </p:nvPr>
        </p:nvSpPr>
        <p:spPr>
          <a:xfrm>
            <a:off x="457200" y="277813"/>
            <a:ext cx="8229600" cy="484187"/>
          </a:xfrm>
        </p:spPr>
        <p:txBody>
          <a:bodyPr>
            <a:noAutofit/>
          </a:bodyPr>
          <a:lstStyle/>
          <a:p>
            <a:pPr>
              <a:defRPr/>
            </a:pPr>
            <a:r>
              <a:rPr lang="en-US" sz="2800" dirty="0"/>
              <a:t>What to look for after a concussion</a:t>
            </a:r>
          </a:p>
        </p:txBody>
      </p:sp>
      <p:sp>
        <p:nvSpPr>
          <p:cNvPr id="3" name="Content Placeholder 2">
            <a:extLst>
              <a:ext uri="{FF2B5EF4-FFF2-40B4-BE49-F238E27FC236}">
                <a16:creationId xmlns:a16="http://schemas.microsoft.com/office/drawing/2014/main" id="{54D953F2-9717-6D4A-8F55-543055D6C27C}"/>
              </a:ext>
            </a:extLst>
          </p:cNvPr>
          <p:cNvSpPr>
            <a:spLocks noGrp="1"/>
          </p:cNvSpPr>
          <p:nvPr>
            <p:ph idx="1"/>
          </p:nvPr>
        </p:nvSpPr>
        <p:spPr>
          <a:xfrm>
            <a:off x="457200" y="914400"/>
            <a:ext cx="8229600" cy="5638800"/>
          </a:xfrm>
        </p:spPr>
        <p:txBody>
          <a:bodyPr/>
          <a:lstStyle/>
          <a:p>
            <a:pPr>
              <a:defRPr/>
            </a:pPr>
            <a:r>
              <a:rPr lang="en-US" sz="2800" dirty="0"/>
              <a:t>When students return to school after a concussion, school professionals should watch for:</a:t>
            </a:r>
          </a:p>
          <a:p>
            <a:pPr lvl="1">
              <a:defRPr/>
            </a:pPr>
            <a:r>
              <a:rPr lang="en-US" sz="2000" dirty="0"/>
              <a:t>Difficulty paying attention and concentrating</a:t>
            </a:r>
          </a:p>
          <a:p>
            <a:pPr lvl="1">
              <a:defRPr/>
            </a:pPr>
            <a:r>
              <a:rPr lang="en-US" sz="2000" dirty="0"/>
              <a:t>Difficulty remembering or learning new material</a:t>
            </a:r>
          </a:p>
          <a:p>
            <a:pPr lvl="1">
              <a:defRPr/>
            </a:pPr>
            <a:r>
              <a:rPr lang="en-US" sz="2000" dirty="0"/>
              <a:t>Longer time needed to complete tasks or assignments</a:t>
            </a:r>
          </a:p>
          <a:p>
            <a:pPr lvl="1">
              <a:defRPr/>
            </a:pPr>
            <a:r>
              <a:rPr lang="en-US" sz="2000" dirty="0"/>
              <a:t>Difficulty organizing tasks or shifting between tasks</a:t>
            </a:r>
          </a:p>
          <a:p>
            <a:pPr lvl="1">
              <a:defRPr/>
            </a:pPr>
            <a:r>
              <a:rPr lang="en-US" sz="2000" dirty="0"/>
              <a:t>Inappropriate or impulsive behavior during class</a:t>
            </a:r>
          </a:p>
          <a:p>
            <a:pPr lvl="1">
              <a:defRPr/>
            </a:pPr>
            <a:r>
              <a:rPr lang="en-US" sz="2000" dirty="0">
                <a:solidFill>
                  <a:srgbClr val="FF0000"/>
                </a:solidFill>
              </a:rPr>
              <a:t>Greater irritability</a:t>
            </a:r>
          </a:p>
          <a:p>
            <a:pPr lvl="1">
              <a:defRPr/>
            </a:pPr>
            <a:r>
              <a:rPr lang="en-US" sz="2000" dirty="0">
                <a:solidFill>
                  <a:srgbClr val="FF0000"/>
                </a:solidFill>
              </a:rPr>
              <a:t>Less ability to cope with stress</a:t>
            </a:r>
          </a:p>
          <a:p>
            <a:pPr lvl="1">
              <a:defRPr/>
            </a:pPr>
            <a:r>
              <a:rPr lang="en-US" sz="2000" dirty="0">
                <a:solidFill>
                  <a:srgbClr val="FF0000"/>
                </a:solidFill>
              </a:rPr>
              <a:t>More emotional than usual</a:t>
            </a:r>
          </a:p>
          <a:p>
            <a:pPr lvl="1">
              <a:defRPr/>
            </a:pPr>
            <a:r>
              <a:rPr lang="en-US" sz="2000" dirty="0"/>
              <a:t>Fatigue</a:t>
            </a:r>
          </a:p>
          <a:p>
            <a:pPr lvl="1">
              <a:defRPr/>
            </a:pPr>
            <a:r>
              <a:rPr lang="en-US" sz="2000" dirty="0"/>
              <a:t>Difficulty handling a stimulating school environment</a:t>
            </a:r>
          </a:p>
          <a:p>
            <a:pPr lvl="1">
              <a:defRPr/>
            </a:pPr>
            <a:r>
              <a:rPr lang="en-US" sz="2000" dirty="0"/>
              <a:t>Physical symptoms (headache, nausea, dizziness)</a:t>
            </a:r>
          </a:p>
          <a:p>
            <a:pPr lvl="1">
              <a:defRPr/>
            </a:pPr>
            <a:endParaRPr lang="en-US" sz="2000" dirty="0"/>
          </a:p>
          <a:p>
            <a:pPr lvl="1">
              <a:defRPr/>
            </a:pPr>
            <a:endParaRPr lang="en-US" dirty="0"/>
          </a:p>
        </p:txBody>
      </p:sp>
    </p:spTree>
    <p:extLst>
      <p:ext uri="{BB962C8B-B14F-4D97-AF65-F5344CB8AC3E}">
        <p14:creationId xmlns:p14="http://schemas.microsoft.com/office/powerpoint/2010/main" val="1075409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40F21-9AA7-0048-976E-C43E5E900E8E}"/>
              </a:ext>
            </a:extLst>
          </p:cNvPr>
          <p:cNvSpPr>
            <a:spLocks noGrp="1"/>
          </p:cNvSpPr>
          <p:nvPr>
            <p:ph type="title"/>
          </p:nvPr>
        </p:nvSpPr>
        <p:spPr>
          <a:xfrm>
            <a:off x="457200" y="277813"/>
            <a:ext cx="8229600" cy="560387"/>
          </a:xfrm>
        </p:spPr>
        <p:txBody>
          <a:bodyPr>
            <a:normAutofit/>
          </a:bodyPr>
          <a:lstStyle/>
          <a:p>
            <a:pPr>
              <a:defRPr/>
            </a:pPr>
            <a:r>
              <a:rPr lang="en-US" sz="2800" b="1" dirty="0"/>
              <a:t>Additional Considerations</a:t>
            </a:r>
          </a:p>
        </p:txBody>
      </p:sp>
      <p:sp>
        <p:nvSpPr>
          <p:cNvPr id="3" name="Content Placeholder 2">
            <a:extLst>
              <a:ext uri="{FF2B5EF4-FFF2-40B4-BE49-F238E27FC236}">
                <a16:creationId xmlns:a16="http://schemas.microsoft.com/office/drawing/2014/main" id="{CA35DC1F-3493-FF40-89D9-71F4E209D5BC}"/>
              </a:ext>
            </a:extLst>
          </p:cNvPr>
          <p:cNvSpPr>
            <a:spLocks noGrp="1"/>
          </p:cNvSpPr>
          <p:nvPr>
            <p:ph idx="1"/>
          </p:nvPr>
        </p:nvSpPr>
        <p:spPr>
          <a:xfrm>
            <a:off x="457200" y="914400"/>
            <a:ext cx="8229600" cy="5638800"/>
          </a:xfrm>
        </p:spPr>
        <p:txBody>
          <a:bodyPr/>
          <a:lstStyle/>
          <a:p>
            <a:pPr marL="0" indent="0">
              <a:buNone/>
              <a:defRPr/>
            </a:pPr>
            <a:endParaRPr lang="en-US" sz="2400" dirty="0"/>
          </a:p>
          <a:p>
            <a:pPr>
              <a:defRPr/>
            </a:pPr>
            <a:r>
              <a:rPr lang="en-US" sz="2400" i="1" dirty="0"/>
              <a:t>Students with a history of concussions may have  prolonged symptoms with each subsequent injury</a:t>
            </a:r>
          </a:p>
          <a:p>
            <a:pPr marL="0" indent="0">
              <a:buNone/>
              <a:defRPr/>
            </a:pPr>
            <a:endParaRPr lang="en-US" sz="2400" i="1" dirty="0"/>
          </a:p>
          <a:p>
            <a:pPr>
              <a:defRPr/>
            </a:pPr>
            <a:r>
              <a:rPr lang="en-US" sz="2400" dirty="0"/>
              <a:t>In more severe cases the student may have to drop classes if all attempts at accommodation fail and disabling symptoms continue with minimal academic effort</a:t>
            </a:r>
          </a:p>
          <a:p>
            <a:pPr>
              <a:defRPr/>
            </a:pPr>
            <a:endParaRPr lang="en-US" sz="2400" dirty="0"/>
          </a:p>
          <a:p>
            <a:pPr>
              <a:defRPr/>
            </a:pPr>
            <a:r>
              <a:rPr lang="en-US" sz="2400" dirty="0"/>
              <a:t>Injury from concussion falls under the American with Disabilities Act allowing students to progressively return to the classroom while allowing proper recovery time. </a:t>
            </a:r>
          </a:p>
        </p:txBody>
      </p:sp>
    </p:spTree>
    <p:extLst>
      <p:ext uri="{BB962C8B-B14F-4D97-AF65-F5344CB8AC3E}">
        <p14:creationId xmlns:p14="http://schemas.microsoft.com/office/powerpoint/2010/main" val="1723866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idx="1"/>
          </p:nvPr>
        </p:nvSpPr>
        <p:spPr/>
        <p:txBody>
          <a:bodyPr>
            <a:normAutofit fontScale="85000" lnSpcReduction="20000"/>
          </a:bodyPr>
          <a:lstStyle/>
          <a:p>
            <a:r>
              <a:rPr lang="en-US" dirty="0"/>
              <a:t>Understand concussion definition</a:t>
            </a:r>
          </a:p>
          <a:p>
            <a:r>
              <a:rPr lang="en-US" dirty="0"/>
              <a:t>Understand the signs and symptoms of concussion</a:t>
            </a:r>
          </a:p>
          <a:p>
            <a:r>
              <a:rPr lang="en-US" dirty="0"/>
              <a:t>Understand the basic structural and functional components of concussion</a:t>
            </a:r>
          </a:p>
          <a:p>
            <a:r>
              <a:rPr lang="en-US" dirty="0"/>
              <a:t>Understand what concussion looks like in the classroom</a:t>
            </a:r>
          </a:p>
          <a:p>
            <a:r>
              <a:rPr lang="en-US" dirty="0"/>
              <a:t>Knowledge of the Concussion Management Team (CMT)</a:t>
            </a:r>
          </a:p>
          <a:p>
            <a:r>
              <a:rPr lang="en-US" dirty="0"/>
              <a:t>Understand the return to learn policy following a concussion</a:t>
            </a:r>
          </a:p>
          <a:p>
            <a:r>
              <a:rPr lang="en-US" dirty="0"/>
              <a:t>Knowledge of the members of the CMT</a:t>
            </a:r>
          </a:p>
          <a:p>
            <a:endParaRPr lang="en-US" dirty="0"/>
          </a:p>
        </p:txBody>
      </p:sp>
    </p:spTree>
    <p:extLst>
      <p:ext uri="{BB962C8B-B14F-4D97-AF65-F5344CB8AC3E}">
        <p14:creationId xmlns:p14="http://schemas.microsoft.com/office/powerpoint/2010/main" val="2611283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A517-554F-304E-A9F7-9B95E5696786}"/>
              </a:ext>
            </a:extLst>
          </p:cNvPr>
          <p:cNvSpPr>
            <a:spLocks noGrp="1"/>
          </p:cNvSpPr>
          <p:nvPr>
            <p:ph type="title"/>
          </p:nvPr>
        </p:nvSpPr>
        <p:spPr/>
        <p:txBody>
          <a:bodyPr>
            <a:normAutofit fontScale="90000"/>
          </a:bodyPr>
          <a:lstStyle/>
          <a:p>
            <a:r>
              <a:rPr lang="en-US" dirty="0"/>
              <a:t>The Concussion Management Team CMT</a:t>
            </a:r>
          </a:p>
        </p:txBody>
      </p:sp>
      <p:sp>
        <p:nvSpPr>
          <p:cNvPr id="3" name="Content Placeholder 2">
            <a:extLst>
              <a:ext uri="{FF2B5EF4-FFF2-40B4-BE49-F238E27FC236}">
                <a16:creationId xmlns:a16="http://schemas.microsoft.com/office/drawing/2014/main" id="{7E0922ED-0A9B-2B4D-B396-2DA7CFBB6B50}"/>
              </a:ext>
            </a:extLst>
          </p:cNvPr>
          <p:cNvSpPr>
            <a:spLocks noGrp="1"/>
          </p:cNvSpPr>
          <p:nvPr>
            <p:ph idx="1"/>
          </p:nvPr>
        </p:nvSpPr>
        <p:spPr/>
        <p:txBody>
          <a:bodyPr/>
          <a:lstStyle/>
          <a:p>
            <a:r>
              <a:rPr lang="en-US" sz="2000" b="1" dirty="0"/>
              <a:t>Dawn Ranns FAR Point Person for CMT </a:t>
            </a:r>
            <a:r>
              <a:rPr lang="en-US" sz="2000" dirty="0">
                <a:hlinkClick r:id="rId2"/>
              </a:rPr>
              <a:t>dranns@limestone.edu</a:t>
            </a:r>
            <a:r>
              <a:rPr lang="en-US" sz="2000" dirty="0"/>
              <a:t> </a:t>
            </a:r>
          </a:p>
          <a:p>
            <a:r>
              <a:rPr lang="en-US" sz="2000" dirty="0"/>
              <a:t>Todd Morgan MD Team Physician</a:t>
            </a:r>
          </a:p>
          <a:p>
            <a:r>
              <a:rPr lang="en-US" sz="2000" dirty="0"/>
              <a:t>Adam Ranns ATC Assistant Director of Sports Health </a:t>
            </a:r>
            <a:r>
              <a:rPr lang="en-US" sz="2000" dirty="0">
                <a:hlinkClick r:id="rId3"/>
              </a:rPr>
              <a:t>aranns@limestone.edu</a:t>
            </a:r>
            <a:r>
              <a:rPr lang="en-US" sz="2000" dirty="0"/>
              <a:t> </a:t>
            </a:r>
          </a:p>
          <a:p>
            <a:r>
              <a:rPr lang="en-US" sz="2000" dirty="0"/>
              <a:t>Sandy Green RN School Nurse </a:t>
            </a:r>
            <a:r>
              <a:rPr lang="en-US" sz="2000" dirty="0">
                <a:hlinkClick r:id="rId4"/>
              </a:rPr>
              <a:t>sgreen@limestone.edu</a:t>
            </a:r>
            <a:r>
              <a:rPr lang="en-US" sz="2000" dirty="0"/>
              <a:t> </a:t>
            </a:r>
          </a:p>
          <a:p>
            <a:r>
              <a:rPr lang="en-US" sz="2000" dirty="0"/>
              <a:t>Mary Campbell School Councilor </a:t>
            </a:r>
            <a:r>
              <a:rPr lang="en-US" sz="2000" dirty="0">
                <a:hlinkClick r:id="rId5"/>
              </a:rPr>
              <a:t>mcampbell@limestone.edu</a:t>
            </a:r>
            <a:r>
              <a:rPr lang="en-US" sz="2000" dirty="0"/>
              <a:t> </a:t>
            </a:r>
          </a:p>
          <a:p>
            <a:r>
              <a:rPr lang="en-US" sz="2000" dirty="0"/>
              <a:t>Andrea Allision Representative for Disability Services </a:t>
            </a:r>
            <a:r>
              <a:rPr lang="en-US" sz="2000" dirty="0">
                <a:hlinkClick r:id="rId6"/>
              </a:rPr>
              <a:t>aallision@limestone.edu</a:t>
            </a:r>
            <a:r>
              <a:rPr lang="en-US" sz="2000" dirty="0"/>
              <a:t> </a:t>
            </a:r>
          </a:p>
          <a:p>
            <a:r>
              <a:rPr lang="en-US" sz="2000" dirty="0"/>
              <a:t>Faculty Members</a:t>
            </a:r>
          </a:p>
          <a:p>
            <a:pPr marL="0" indent="0">
              <a:buNone/>
            </a:pPr>
            <a:endParaRPr lang="en-US" sz="2000" dirty="0"/>
          </a:p>
        </p:txBody>
      </p:sp>
    </p:spTree>
    <p:extLst>
      <p:ext uri="{BB962C8B-B14F-4D97-AF65-F5344CB8AC3E}">
        <p14:creationId xmlns:p14="http://schemas.microsoft.com/office/powerpoint/2010/main" val="430850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8816-C274-A44F-89ED-81B9C031019C}"/>
              </a:ext>
            </a:extLst>
          </p:cNvPr>
          <p:cNvSpPr>
            <a:spLocks noGrp="1"/>
          </p:cNvSpPr>
          <p:nvPr>
            <p:ph type="title"/>
          </p:nvPr>
        </p:nvSpPr>
        <p:spPr>
          <a:xfrm>
            <a:off x="722313" y="1143000"/>
            <a:ext cx="7772400" cy="4625975"/>
          </a:xfrm>
        </p:spPr>
        <p:txBody>
          <a:bodyPr>
            <a:normAutofit/>
          </a:bodyPr>
          <a:lstStyle/>
          <a:p>
            <a:r>
              <a:rPr lang="en-US" sz="2800" b="0" dirty="0"/>
              <a:t/>
            </a:r>
            <a:br>
              <a:rPr lang="en-US" sz="2800" b="0" dirty="0"/>
            </a:br>
            <a:r>
              <a:rPr lang="en-US" sz="2800" b="0" dirty="0"/>
              <a:t/>
            </a:r>
            <a:br>
              <a:rPr lang="en-US" sz="2800" b="0" dirty="0"/>
            </a:br>
            <a:r>
              <a:rPr lang="en-US" sz="2800" b="0" dirty="0"/>
              <a:t>1. Return to learn following a concussion</a:t>
            </a:r>
            <a:br>
              <a:rPr lang="en-US" sz="2800" b="0" dirty="0"/>
            </a:br>
            <a:r>
              <a:rPr lang="en-US" sz="2800" b="0" dirty="0"/>
              <a:t/>
            </a:r>
            <a:br>
              <a:rPr lang="en-US" sz="2800" b="0" dirty="0"/>
            </a:br>
            <a:r>
              <a:rPr lang="en-US" sz="2800" b="0" dirty="0"/>
              <a:t>2. Accommodations for the Classroom Form</a:t>
            </a:r>
            <a:r>
              <a:rPr lang="en-US" sz="2800" b="0" dirty="0">
                <a:highlight>
                  <a:srgbClr val="FFFF00"/>
                </a:highlight>
              </a:rPr>
              <a:t> </a:t>
            </a:r>
            <a:br>
              <a:rPr lang="en-US" sz="2800" b="0" dirty="0">
                <a:highlight>
                  <a:srgbClr val="FFFF00"/>
                </a:highlight>
              </a:rPr>
            </a:br>
            <a:r>
              <a:rPr lang="en-US" sz="2800" b="0" dirty="0"/>
              <a:t/>
            </a:r>
            <a:br>
              <a:rPr lang="en-US" sz="2800" b="0" dirty="0"/>
            </a:br>
            <a:endParaRPr lang="en-US" sz="2800" b="0" dirty="0"/>
          </a:p>
        </p:txBody>
      </p:sp>
      <p:sp>
        <p:nvSpPr>
          <p:cNvPr id="3" name="Text Placeholder 2">
            <a:extLst>
              <a:ext uri="{FF2B5EF4-FFF2-40B4-BE49-F238E27FC236}">
                <a16:creationId xmlns:a16="http://schemas.microsoft.com/office/drawing/2014/main" id="{173EDC05-82DF-7F49-8777-A34C2107F7AA}"/>
              </a:ext>
            </a:extLst>
          </p:cNvPr>
          <p:cNvSpPr>
            <a:spLocks noGrp="1"/>
          </p:cNvSpPr>
          <p:nvPr>
            <p:ph type="body" idx="1"/>
          </p:nvPr>
        </p:nvSpPr>
        <p:spPr>
          <a:xfrm>
            <a:off x="722313" y="152401"/>
            <a:ext cx="7772400" cy="990599"/>
          </a:xfrm>
        </p:spPr>
        <p:txBody>
          <a:bodyPr>
            <a:normAutofit/>
          </a:bodyPr>
          <a:lstStyle/>
          <a:p>
            <a:pPr algn="ctr"/>
            <a:r>
              <a:rPr lang="en-US" sz="4400" b="1" dirty="0">
                <a:solidFill>
                  <a:schemeClr val="tx1"/>
                </a:solidFill>
              </a:rPr>
              <a:t>Faculty Forms</a:t>
            </a:r>
          </a:p>
        </p:txBody>
      </p:sp>
    </p:spTree>
    <p:extLst>
      <p:ext uri="{BB962C8B-B14F-4D97-AF65-F5344CB8AC3E}">
        <p14:creationId xmlns:p14="http://schemas.microsoft.com/office/powerpoint/2010/main" val="2879972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200" y="0"/>
            <a:ext cx="5638800" cy="6858000"/>
          </a:xfrm>
          <a:prstGeom prst="rect">
            <a:avLst/>
          </a:prstGeom>
        </p:spPr>
      </p:pic>
    </p:spTree>
    <p:extLst>
      <p:ext uri="{BB962C8B-B14F-4D97-AF65-F5344CB8AC3E}">
        <p14:creationId xmlns:p14="http://schemas.microsoft.com/office/powerpoint/2010/main" val="2674999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8038"/>
            <a:ext cx="5798004" cy="6849962"/>
          </a:xfrm>
          <a:prstGeom prst="rect">
            <a:avLst/>
          </a:prstGeom>
        </p:spPr>
      </p:pic>
    </p:spTree>
    <p:extLst>
      <p:ext uri="{BB962C8B-B14F-4D97-AF65-F5344CB8AC3E}">
        <p14:creationId xmlns:p14="http://schemas.microsoft.com/office/powerpoint/2010/main" val="124964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7534" y="1329225"/>
            <a:ext cx="6939666" cy="4157175"/>
          </a:xfrm>
          <a:prstGeom prst="rect">
            <a:avLst/>
          </a:prstGeom>
        </p:spPr>
      </p:pic>
    </p:spTree>
    <p:extLst>
      <p:ext uri="{BB962C8B-B14F-4D97-AF65-F5344CB8AC3E}">
        <p14:creationId xmlns:p14="http://schemas.microsoft.com/office/powerpoint/2010/main" val="601746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20C7-C0FC-4F42-8FCD-E04145660177}"/>
              </a:ext>
            </a:extLst>
          </p:cNvPr>
          <p:cNvSpPr>
            <a:spLocks noGrp="1"/>
          </p:cNvSpPr>
          <p:nvPr>
            <p:ph type="title"/>
          </p:nvPr>
        </p:nvSpPr>
        <p:spPr/>
        <p:txBody>
          <a:bodyPr>
            <a:normAutofit fontScale="90000"/>
          </a:bodyPr>
          <a:lstStyle/>
          <a:p>
            <a:r>
              <a:rPr lang="en-US" dirty="0"/>
              <a:t>Return to Learn Policy at Limestone College</a:t>
            </a:r>
          </a:p>
        </p:txBody>
      </p:sp>
      <p:sp>
        <p:nvSpPr>
          <p:cNvPr id="3" name="Content Placeholder 2">
            <a:extLst>
              <a:ext uri="{FF2B5EF4-FFF2-40B4-BE49-F238E27FC236}">
                <a16:creationId xmlns:a16="http://schemas.microsoft.com/office/drawing/2014/main" id="{0E0A3F44-E9D6-8C4F-A627-C5A45C206E85}"/>
              </a:ext>
            </a:extLst>
          </p:cNvPr>
          <p:cNvSpPr>
            <a:spLocks noGrp="1"/>
          </p:cNvSpPr>
          <p:nvPr>
            <p:ph idx="1"/>
          </p:nvPr>
        </p:nvSpPr>
        <p:spPr/>
        <p:txBody>
          <a:bodyPr>
            <a:normAutofit lnSpcReduction="10000"/>
          </a:bodyPr>
          <a:lstStyle/>
          <a:p>
            <a:pPr marL="0" indent="0">
              <a:buNone/>
            </a:pPr>
            <a:r>
              <a:rPr lang="en-US" dirty="0"/>
              <a:t>1. Excused from Classes </a:t>
            </a:r>
          </a:p>
          <a:p>
            <a:pPr marL="0" indent="0">
              <a:buNone/>
            </a:pPr>
            <a:r>
              <a:rPr lang="en-US" dirty="0"/>
              <a:t>2. Immediate cognitive rest </a:t>
            </a:r>
          </a:p>
          <a:p>
            <a:pPr marL="0" indent="0">
              <a:buNone/>
            </a:pPr>
            <a:r>
              <a:rPr lang="en-US" dirty="0"/>
              <a:t>3. Trial 10-30 minutes of light cognitive activity </a:t>
            </a:r>
          </a:p>
          <a:p>
            <a:pPr marL="0" indent="0">
              <a:buNone/>
            </a:pPr>
            <a:r>
              <a:rPr lang="en-US" dirty="0"/>
              <a:t>4. Return to partial day of school </a:t>
            </a:r>
          </a:p>
          <a:p>
            <a:pPr marL="0" indent="0">
              <a:buNone/>
            </a:pPr>
            <a:r>
              <a:rPr lang="en-US" dirty="0"/>
              <a:t>5. Full day with maximum support </a:t>
            </a:r>
          </a:p>
          <a:p>
            <a:pPr marL="0" indent="0">
              <a:buNone/>
            </a:pPr>
            <a:r>
              <a:rPr lang="en-US" dirty="0"/>
              <a:t>6. Full day with moderate support</a:t>
            </a:r>
          </a:p>
          <a:p>
            <a:pPr marL="0" indent="0">
              <a:buNone/>
            </a:pPr>
            <a:r>
              <a:rPr lang="en-US" dirty="0"/>
              <a:t>7. Full day with minimal support </a:t>
            </a:r>
          </a:p>
          <a:p>
            <a:pPr marL="0" indent="0">
              <a:buNone/>
            </a:pPr>
            <a:r>
              <a:rPr lang="en-US" dirty="0"/>
              <a:t>8. Full day with no support needed </a:t>
            </a:r>
          </a:p>
        </p:txBody>
      </p:sp>
    </p:spTree>
    <p:extLst>
      <p:ext uri="{BB962C8B-B14F-4D97-AF65-F5344CB8AC3E}">
        <p14:creationId xmlns:p14="http://schemas.microsoft.com/office/powerpoint/2010/main" val="918037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051B-E452-DB46-B252-621BFB9E0381}"/>
              </a:ext>
            </a:extLst>
          </p:cNvPr>
          <p:cNvSpPr>
            <a:spLocks noGrp="1"/>
          </p:cNvSpPr>
          <p:nvPr>
            <p:ph type="title"/>
          </p:nvPr>
        </p:nvSpPr>
        <p:spPr/>
        <p:txBody>
          <a:bodyPr>
            <a:normAutofit fontScale="90000"/>
          </a:bodyPr>
          <a:lstStyle/>
          <a:p>
            <a:r>
              <a:rPr lang="en-US" dirty="0"/>
              <a:t>Step 1: Student Excused from Classes</a:t>
            </a:r>
          </a:p>
        </p:txBody>
      </p:sp>
      <p:sp>
        <p:nvSpPr>
          <p:cNvPr id="3" name="Content Placeholder 2">
            <a:extLst>
              <a:ext uri="{FF2B5EF4-FFF2-40B4-BE49-F238E27FC236}">
                <a16:creationId xmlns:a16="http://schemas.microsoft.com/office/drawing/2014/main" id="{B641360F-B291-CD4D-ACAF-FC21614B6C19}"/>
              </a:ext>
            </a:extLst>
          </p:cNvPr>
          <p:cNvSpPr>
            <a:spLocks noGrp="1"/>
          </p:cNvSpPr>
          <p:nvPr>
            <p:ph idx="1"/>
          </p:nvPr>
        </p:nvSpPr>
        <p:spPr/>
        <p:txBody>
          <a:bodyPr/>
          <a:lstStyle/>
          <a:p>
            <a:r>
              <a:rPr lang="en-US" dirty="0"/>
              <a:t>The student will be excused from all classes at least the day of concussion.</a:t>
            </a:r>
          </a:p>
        </p:txBody>
      </p:sp>
    </p:spTree>
    <p:extLst>
      <p:ext uri="{BB962C8B-B14F-4D97-AF65-F5344CB8AC3E}">
        <p14:creationId xmlns:p14="http://schemas.microsoft.com/office/powerpoint/2010/main" val="3850688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5A6E1-B16A-A442-8195-47FE4660EC0D}"/>
              </a:ext>
            </a:extLst>
          </p:cNvPr>
          <p:cNvSpPr>
            <a:spLocks noGrp="1"/>
          </p:cNvSpPr>
          <p:nvPr>
            <p:ph type="title"/>
          </p:nvPr>
        </p:nvSpPr>
        <p:spPr/>
        <p:txBody>
          <a:bodyPr/>
          <a:lstStyle/>
          <a:p>
            <a:r>
              <a:rPr lang="en-US" dirty="0"/>
              <a:t>Step 2: Immediate Cognitive Rest</a:t>
            </a:r>
          </a:p>
        </p:txBody>
      </p:sp>
      <p:sp>
        <p:nvSpPr>
          <p:cNvPr id="3" name="Content Placeholder 2">
            <a:extLst>
              <a:ext uri="{FF2B5EF4-FFF2-40B4-BE49-F238E27FC236}">
                <a16:creationId xmlns:a16="http://schemas.microsoft.com/office/drawing/2014/main" id="{433904B5-7BBE-8545-A30B-810A317029DA}"/>
              </a:ext>
            </a:extLst>
          </p:cNvPr>
          <p:cNvSpPr>
            <a:spLocks noGrp="1"/>
          </p:cNvSpPr>
          <p:nvPr>
            <p:ph idx="1"/>
          </p:nvPr>
        </p:nvSpPr>
        <p:spPr/>
        <p:txBody>
          <a:bodyPr>
            <a:normAutofit lnSpcReduction="10000"/>
          </a:bodyPr>
          <a:lstStyle/>
          <a:p>
            <a:r>
              <a:rPr lang="en-US" dirty="0"/>
              <a:t>The student will be instructed in cognitive rest in order to maximize healing conditions for concussion. 			</a:t>
            </a:r>
          </a:p>
          <a:p>
            <a:r>
              <a:rPr lang="en-US" dirty="0"/>
              <a:t>Limit reading, “screen-time” (texting, video game play, computer work) and any other cognitive activity that requires focus or concentration. </a:t>
            </a:r>
          </a:p>
          <a:p>
            <a:pPr marL="0" indent="0" algn="ctr">
              <a:buNone/>
            </a:pPr>
            <a:r>
              <a:rPr lang="en-US" b="1" i="1" dirty="0"/>
              <a:t>This phase could be limited to the same day as injury.</a:t>
            </a:r>
          </a:p>
        </p:txBody>
      </p:sp>
    </p:spTree>
    <p:extLst>
      <p:ext uri="{BB962C8B-B14F-4D97-AF65-F5344CB8AC3E}">
        <p14:creationId xmlns:p14="http://schemas.microsoft.com/office/powerpoint/2010/main" val="2431507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9988-6817-CF48-A486-28E79CE41613}"/>
              </a:ext>
            </a:extLst>
          </p:cNvPr>
          <p:cNvSpPr>
            <a:spLocks noGrp="1"/>
          </p:cNvSpPr>
          <p:nvPr>
            <p:ph type="title"/>
          </p:nvPr>
        </p:nvSpPr>
        <p:spPr/>
        <p:txBody>
          <a:bodyPr>
            <a:normAutofit fontScale="90000"/>
          </a:bodyPr>
          <a:lstStyle/>
          <a:p>
            <a:r>
              <a:rPr lang="en-US" dirty="0"/>
              <a:t>Step 3: Trial 10-30 Minutes of Light Cognitive Activity</a:t>
            </a:r>
          </a:p>
        </p:txBody>
      </p:sp>
      <p:sp>
        <p:nvSpPr>
          <p:cNvPr id="3" name="Content Placeholder 2">
            <a:extLst>
              <a:ext uri="{FF2B5EF4-FFF2-40B4-BE49-F238E27FC236}">
                <a16:creationId xmlns:a16="http://schemas.microsoft.com/office/drawing/2014/main" id="{267DB853-DA13-1A43-8973-5F8037713938}"/>
              </a:ext>
            </a:extLst>
          </p:cNvPr>
          <p:cNvSpPr>
            <a:spLocks noGrp="1"/>
          </p:cNvSpPr>
          <p:nvPr>
            <p:ph idx="1"/>
          </p:nvPr>
        </p:nvSpPr>
        <p:spPr/>
        <p:txBody>
          <a:bodyPr>
            <a:normAutofit fontScale="92500" lnSpcReduction="10000"/>
          </a:bodyPr>
          <a:lstStyle/>
          <a:p>
            <a:r>
              <a:rPr lang="en-US" dirty="0"/>
              <a:t>A trial will be administered to the student by a member of the Concussion Management Team. </a:t>
            </a:r>
          </a:p>
          <a:p>
            <a:r>
              <a:rPr lang="en-US" dirty="0"/>
              <a:t>This may be reading or a math challenge.</a:t>
            </a:r>
          </a:p>
          <a:p>
            <a:r>
              <a:rPr lang="en-US" dirty="0"/>
              <a:t> If the student is unable to tolerate this activity they should stay home from school.  </a:t>
            </a:r>
          </a:p>
          <a:p>
            <a:endParaRPr lang="en-US" dirty="0"/>
          </a:p>
          <a:p>
            <a:pPr marL="0" indent="0" algn="ctr">
              <a:buNone/>
            </a:pPr>
            <a:r>
              <a:rPr lang="en-US" i="1" dirty="0">
                <a:solidFill>
                  <a:srgbClr val="FF0000"/>
                </a:solidFill>
              </a:rPr>
              <a:t>  </a:t>
            </a:r>
            <a:r>
              <a:rPr lang="en-US" b="1" i="1" dirty="0"/>
              <a:t>To move to the next stage the student needs to be able to sustain concentration for 30 minutes without symptoms increasing.</a:t>
            </a:r>
            <a:endParaRPr lang="en-US" dirty="0"/>
          </a:p>
        </p:txBody>
      </p:sp>
    </p:spTree>
    <p:extLst>
      <p:ext uri="{BB962C8B-B14F-4D97-AF65-F5344CB8AC3E}">
        <p14:creationId xmlns:p14="http://schemas.microsoft.com/office/powerpoint/2010/main" val="2912195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51660-E82D-B444-9F05-C9EF0DB9A555}"/>
              </a:ext>
            </a:extLst>
          </p:cNvPr>
          <p:cNvSpPr>
            <a:spLocks noGrp="1"/>
          </p:cNvSpPr>
          <p:nvPr>
            <p:ph type="title"/>
          </p:nvPr>
        </p:nvSpPr>
        <p:spPr/>
        <p:txBody>
          <a:bodyPr>
            <a:normAutofit fontScale="90000"/>
          </a:bodyPr>
          <a:lstStyle/>
          <a:p>
            <a:r>
              <a:rPr lang="en-US" dirty="0"/>
              <a:t>Step 4: Return to Partial Day of School</a:t>
            </a:r>
          </a:p>
        </p:txBody>
      </p:sp>
      <p:sp>
        <p:nvSpPr>
          <p:cNvPr id="3" name="Content Placeholder 2">
            <a:extLst>
              <a:ext uri="{FF2B5EF4-FFF2-40B4-BE49-F238E27FC236}">
                <a16:creationId xmlns:a16="http://schemas.microsoft.com/office/drawing/2014/main" id="{EB3CB5E5-67C4-4641-B41C-CCA7292F1B8E}"/>
              </a:ext>
            </a:extLst>
          </p:cNvPr>
          <p:cNvSpPr>
            <a:spLocks noGrp="1"/>
          </p:cNvSpPr>
          <p:nvPr>
            <p:ph idx="1"/>
          </p:nvPr>
        </p:nvSpPr>
        <p:spPr/>
        <p:txBody>
          <a:bodyPr>
            <a:normAutofit fontScale="92500" lnSpcReduction="20000"/>
          </a:bodyPr>
          <a:lstStyle/>
          <a:p>
            <a:r>
              <a:rPr lang="en-US" dirty="0"/>
              <a:t>No more than 30-45 minutes of cognitive activity at one time, followed by 15 minutes of rest. </a:t>
            </a:r>
          </a:p>
          <a:p>
            <a:r>
              <a:rPr lang="en-US" dirty="0"/>
              <a:t>Student may attend 1-3 classes per day with interspersed rest breaks. There should be a minimal expectation for productivity with no tests or homework. </a:t>
            </a:r>
          </a:p>
          <a:p>
            <a:pPr marL="0" indent="0">
              <a:buNone/>
            </a:pPr>
            <a:endParaRPr lang="en-US" dirty="0"/>
          </a:p>
          <a:p>
            <a:pPr marL="0" indent="0" algn="ctr">
              <a:buNone/>
            </a:pPr>
            <a:r>
              <a:rPr lang="en-US" b="1" i="1" dirty="0"/>
              <a:t>As students status continues to improve, being able to tolerate 4-5 hours of activity with breaks and no increase in symptoms, they may move to the next stage.</a:t>
            </a:r>
          </a:p>
          <a:p>
            <a:pPr algn="ctr"/>
            <a:endParaRPr lang="en-US" b="1" i="1" dirty="0"/>
          </a:p>
          <a:p>
            <a:endParaRPr lang="en-US" dirty="0"/>
          </a:p>
        </p:txBody>
      </p:sp>
    </p:spTree>
    <p:extLst>
      <p:ext uri="{BB962C8B-B14F-4D97-AF65-F5344CB8AC3E}">
        <p14:creationId xmlns:p14="http://schemas.microsoft.com/office/powerpoint/2010/main" val="3449754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5A9C-ED25-6E49-B09F-5801C63832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DE78F09-3280-204E-92C4-549D6060DA4A}"/>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3759EBD4-54E6-6243-B396-4D7CA0366A6D}"/>
              </a:ext>
            </a:extLst>
          </p:cNvPr>
          <p:cNvSpPr/>
          <p:nvPr/>
        </p:nvSpPr>
        <p:spPr>
          <a:xfrm>
            <a:off x="228600" y="1905000"/>
            <a:ext cx="8458200" cy="2677656"/>
          </a:xfrm>
          <a:prstGeom prst="rect">
            <a:avLst/>
          </a:prstGeom>
        </p:spPr>
        <p:txBody>
          <a:bodyPr wrap="square">
            <a:spAutoFit/>
          </a:bodyPr>
          <a:lstStyle/>
          <a:p>
            <a:r>
              <a:rPr lang="en-US" sz="2400" dirty="0"/>
              <a:t>The identification and management of sport-related concussion (SRC) has become one of the most hotly debated and intensely researched sports medicine topics of the 21st century. Perhaps no other sports medicine injury, in terms of its immediate and potentially long-term effects, has garnered the attention of the public, the media, sports participants and clinicians and researchers in the neurological sciences.</a:t>
            </a:r>
          </a:p>
        </p:txBody>
      </p:sp>
    </p:spTree>
    <p:extLst>
      <p:ext uri="{BB962C8B-B14F-4D97-AF65-F5344CB8AC3E}">
        <p14:creationId xmlns:p14="http://schemas.microsoft.com/office/powerpoint/2010/main" val="2272656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FFFF2-31F1-E148-8A30-1DA7E30B8ECC}"/>
              </a:ext>
            </a:extLst>
          </p:cNvPr>
          <p:cNvSpPr>
            <a:spLocks noGrp="1"/>
          </p:cNvSpPr>
          <p:nvPr>
            <p:ph type="title"/>
          </p:nvPr>
        </p:nvSpPr>
        <p:spPr/>
        <p:txBody>
          <a:bodyPr>
            <a:normAutofit fontScale="90000"/>
          </a:bodyPr>
          <a:lstStyle/>
          <a:p>
            <a:r>
              <a:rPr lang="en-US" dirty="0"/>
              <a:t>Step 5: Full Day with Maximum Support</a:t>
            </a:r>
          </a:p>
        </p:txBody>
      </p:sp>
      <p:sp>
        <p:nvSpPr>
          <p:cNvPr id="3" name="Content Placeholder 2">
            <a:extLst>
              <a:ext uri="{FF2B5EF4-FFF2-40B4-BE49-F238E27FC236}">
                <a16:creationId xmlns:a16="http://schemas.microsoft.com/office/drawing/2014/main" id="{6E45D145-50A2-544B-9ABF-FF3DA6D9C108}"/>
              </a:ext>
            </a:extLst>
          </p:cNvPr>
          <p:cNvSpPr>
            <a:spLocks noGrp="1"/>
          </p:cNvSpPr>
          <p:nvPr>
            <p:ph idx="1"/>
          </p:nvPr>
        </p:nvSpPr>
        <p:spPr/>
        <p:txBody>
          <a:bodyPr>
            <a:normAutofit fontScale="92500" lnSpcReduction="10000"/>
          </a:bodyPr>
          <a:lstStyle/>
          <a:p>
            <a:r>
              <a:rPr lang="en-US" dirty="0"/>
              <a:t>Students attend most classes, with 2-3 	rest breaks throughout the day of 20-30 minutes. No tests or quizzes. </a:t>
            </a:r>
          </a:p>
          <a:p>
            <a:r>
              <a:rPr lang="en-US" dirty="0"/>
              <a:t>Minimal homework of less than 60 minutes and minimal to moderate expectations for productivity. </a:t>
            </a:r>
          </a:p>
          <a:p>
            <a:endParaRPr lang="en-US" dirty="0"/>
          </a:p>
          <a:p>
            <a:pPr marL="0" indent="0" algn="ctr">
              <a:buNone/>
            </a:pPr>
            <a:r>
              <a:rPr lang="en-US" b="1" i="1" dirty="0"/>
              <a:t>To move to the next stage students should be able to tolerate increased demands with only 1-2 breaks needed.</a:t>
            </a:r>
          </a:p>
          <a:p>
            <a:endParaRPr lang="en-US" b="1" dirty="0"/>
          </a:p>
        </p:txBody>
      </p:sp>
    </p:spTree>
    <p:extLst>
      <p:ext uri="{BB962C8B-B14F-4D97-AF65-F5344CB8AC3E}">
        <p14:creationId xmlns:p14="http://schemas.microsoft.com/office/powerpoint/2010/main" val="3841517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F62D-504A-2F45-B324-EB20481FBA44}"/>
              </a:ext>
            </a:extLst>
          </p:cNvPr>
          <p:cNvSpPr>
            <a:spLocks noGrp="1"/>
          </p:cNvSpPr>
          <p:nvPr>
            <p:ph type="title"/>
          </p:nvPr>
        </p:nvSpPr>
        <p:spPr/>
        <p:txBody>
          <a:bodyPr>
            <a:normAutofit fontScale="90000"/>
          </a:bodyPr>
          <a:lstStyle/>
          <a:p>
            <a:r>
              <a:rPr lang="en-US" dirty="0"/>
              <a:t>Step 6: Full Day with Moderate Support</a:t>
            </a:r>
          </a:p>
        </p:txBody>
      </p:sp>
      <p:sp>
        <p:nvSpPr>
          <p:cNvPr id="3" name="Content Placeholder 2">
            <a:extLst>
              <a:ext uri="{FF2B5EF4-FFF2-40B4-BE49-F238E27FC236}">
                <a16:creationId xmlns:a16="http://schemas.microsoft.com/office/drawing/2014/main" id="{FCD46717-9450-3447-A9D4-96D8C56CCB16}"/>
              </a:ext>
            </a:extLst>
          </p:cNvPr>
          <p:cNvSpPr>
            <a:spLocks noGrp="1"/>
          </p:cNvSpPr>
          <p:nvPr>
            <p:ph idx="1"/>
          </p:nvPr>
        </p:nvSpPr>
        <p:spPr/>
        <p:txBody>
          <a:bodyPr/>
          <a:lstStyle/>
          <a:p>
            <a:r>
              <a:rPr lang="en-US" dirty="0"/>
              <a:t>Attend all classes with 1-2 rest breaks throughout the day of 20-30 minutes. </a:t>
            </a:r>
          </a:p>
          <a:p>
            <a:r>
              <a:rPr lang="en-US" dirty="0"/>
              <a:t>May begin quizzes. Moderate homework up to 60-90 minutes and moderate expectations for productivity. </a:t>
            </a:r>
          </a:p>
          <a:p>
            <a:endParaRPr lang="en-US" dirty="0"/>
          </a:p>
          <a:p>
            <a:pPr marL="0" indent="0" algn="ctr">
              <a:buNone/>
            </a:pPr>
            <a:r>
              <a:rPr lang="en-US" b="1" i="1" dirty="0"/>
              <a:t>At this time a schedule can be established for make-up work. </a:t>
            </a:r>
          </a:p>
          <a:p>
            <a:endParaRPr lang="en-US" dirty="0"/>
          </a:p>
        </p:txBody>
      </p:sp>
    </p:spTree>
    <p:extLst>
      <p:ext uri="{BB962C8B-B14F-4D97-AF65-F5344CB8AC3E}">
        <p14:creationId xmlns:p14="http://schemas.microsoft.com/office/powerpoint/2010/main" val="2467266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A692B-0363-F54A-9DA0-4DA1FE5769C2}"/>
              </a:ext>
            </a:extLst>
          </p:cNvPr>
          <p:cNvSpPr>
            <a:spLocks noGrp="1"/>
          </p:cNvSpPr>
          <p:nvPr>
            <p:ph type="title"/>
          </p:nvPr>
        </p:nvSpPr>
        <p:spPr/>
        <p:txBody>
          <a:bodyPr>
            <a:normAutofit fontScale="90000"/>
          </a:bodyPr>
          <a:lstStyle/>
          <a:p>
            <a:r>
              <a:rPr lang="en-US" dirty="0"/>
              <a:t>Step 7: Full Day with Minimal Support</a:t>
            </a:r>
          </a:p>
        </p:txBody>
      </p:sp>
      <p:sp>
        <p:nvSpPr>
          <p:cNvPr id="3" name="Content Placeholder 2">
            <a:extLst>
              <a:ext uri="{FF2B5EF4-FFF2-40B4-BE49-F238E27FC236}">
                <a16:creationId xmlns:a16="http://schemas.microsoft.com/office/drawing/2014/main" id="{6CFC610F-5ECF-4A4F-A0D8-C98E96E01014}"/>
              </a:ext>
            </a:extLst>
          </p:cNvPr>
          <p:cNvSpPr>
            <a:spLocks noGrp="1"/>
          </p:cNvSpPr>
          <p:nvPr>
            <p:ph idx="1"/>
          </p:nvPr>
        </p:nvSpPr>
        <p:spPr/>
        <p:txBody>
          <a:bodyPr/>
          <a:lstStyle/>
          <a:p>
            <a:r>
              <a:rPr lang="en-US" dirty="0"/>
              <a:t>Attend all classes with 0-1 rest breaks throughout the day of 20-30minute. </a:t>
            </a:r>
          </a:p>
          <a:p>
            <a:r>
              <a:rPr lang="en-US" dirty="0"/>
              <a:t>May begin modified tests with breaks and extra time. 				</a:t>
            </a:r>
          </a:p>
          <a:p>
            <a:r>
              <a:rPr lang="en-US" dirty="0"/>
              <a:t>Homework of 90 minutes and maximum expectations for productivity.</a:t>
            </a:r>
          </a:p>
          <a:p>
            <a:endParaRPr lang="en-US" dirty="0"/>
          </a:p>
        </p:txBody>
      </p:sp>
    </p:spTree>
    <p:extLst>
      <p:ext uri="{BB962C8B-B14F-4D97-AF65-F5344CB8AC3E}">
        <p14:creationId xmlns:p14="http://schemas.microsoft.com/office/powerpoint/2010/main" val="602369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07343-6EAD-0D48-A18E-8342DACF7E4C}"/>
              </a:ext>
            </a:extLst>
          </p:cNvPr>
          <p:cNvSpPr>
            <a:spLocks noGrp="1"/>
          </p:cNvSpPr>
          <p:nvPr>
            <p:ph type="title"/>
          </p:nvPr>
        </p:nvSpPr>
        <p:spPr/>
        <p:txBody>
          <a:bodyPr>
            <a:normAutofit fontScale="90000"/>
          </a:bodyPr>
          <a:lstStyle/>
          <a:p>
            <a:r>
              <a:rPr lang="en-US" dirty="0"/>
              <a:t>Step 8: Full Day with no Support Needed</a:t>
            </a:r>
          </a:p>
        </p:txBody>
      </p:sp>
      <p:sp>
        <p:nvSpPr>
          <p:cNvPr id="3" name="Content Placeholder 2">
            <a:extLst>
              <a:ext uri="{FF2B5EF4-FFF2-40B4-BE49-F238E27FC236}">
                <a16:creationId xmlns:a16="http://schemas.microsoft.com/office/drawing/2014/main" id="{D1E5987D-7E2E-0B40-8ED0-E32DE3F5BD41}"/>
              </a:ext>
            </a:extLst>
          </p:cNvPr>
          <p:cNvSpPr>
            <a:spLocks noGrp="1"/>
          </p:cNvSpPr>
          <p:nvPr>
            <p:ph idx="1"/>
          </p:nvPr>
        </p:nvSpPr>
        <p:spPr/>
        <p:txBody>
          <a:bodyPr/>
          <a:lstStyle/>
          <a:p>
            <a:r>
              <a:rPr lang="en-US" dirty="0"/>
              <a:t>Attend </a:t>
            </a:r>
            <a:r>
              <a:rPr lang="en-US"/>
              <a:t>all classes </a:t>
            </a:r>
            <a:r>
              <a:rPr lang="en-US" dirty="0"/>
              <a:t>with no rest breaks. </a:t>
            </a:r>
          </a:p>
          <a:p>
            <a:endParaRPr lang="en-US" dirty="0"/>
          </a:p>
          <a:p>
            <a:pPr marL="0" indent="0" algn="ctr">
              <a:buNone/>
            </a:pPr>
            <a:r>
              <a:rPr lang="en-US" b="1" i="1" dirty="0"/>
              <a:t>There are maximum expectations for productivity and begin to added make-up work. </a:t>
            </a:r>
          </a:p>
          <a:p>
            <a:pPr marL="0" indent="0">
              <a:buNone/>
            </a:pPr>
            <a:endParaRPr lang="en-US" dirty="0"/>
          </a:p>
        </p:txBody>
      </p:sp>
    </p:spTree>
    <p:extLst>
      <p:ext uri="{BB962C8B-B14F-4D97-AF65-F5344CB8AC3E}">
        <p14:creationId xmlns:p14="http://schemas.microsoft.com/office/powerpoint/2010/main" val="2088004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to Learn Policy</a:t>
            </a:r>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0" y="1143000"/>
            <a:ext cx="9144000" cy="5715000"/>
          </a:xfrm>
          <a:prstGeom prst="rect">
            <a:avLst/>
          </a:prstGeom>
        </p:spPr>
      </p:pic>
    </p:spTree>
    <p:extLst>
      <p:ext uri="{BB962C8B-B14F-4D97-AF65-F5344CB8AC3E}">
        <p14:creationId xmlns:p14="http://schemas.microsoft.com/office/powerpoint/2010/main" val="2132638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BD87-F5D3-8647-9FB2-3957C560EE49}"/>
              </a:ext>
            </a:extLst>
          </p:cNvPr>
          <p:cNvSpPr>
            <a:spLocks noGrp="1"/>
          </p:cNvSpPr>
          <p:nvPr>
            <p:ph type="title"/>
          </p:nvPr>
        </p:nvSpPr>
        <p:spPr>
          <a:xfrm>
            <a:off x="457200" y="274638"/>
            <a:ext cx="8229600" cy="501094"/>
          </a:xfrm>
        </p:spPr>
        <p:txBody>
          <a:bodyPr>
            <a:normAutofit fontScale="90000"/>
          </a:bodyPr>
          <a:lstStyle/>
          <a:p>
            <a:r>
              <a:rPr lang="en-US" dirty="0"/>
              <a:t>Return to Play Policy</a:t>
            </a:r>
          </a:p>
        </p:txBody>
      </p:sp>
      <p:pic>
        <p:nvPicPr>
          <p:cNvPr id="3" name="Picture 2">
            <a:extLst>
              <a:ext uri="{FF2B5EF4-FFF2-40B4-BE49-F238E27FC236}">
                <a16:creationId xmlns:a16="http://schemas.microsoft.com/office/drawing/2014/main" id="{CD9C7D31-1107-634A-B87C-87ED93AE5BB4}"/>
              </a:ext>
            </a:extLst>
          </p:cNvPr>
          <p:cNvPicPr>
            <a:picLocks noChangeAspect="1"/>
          </p:cNvPicPr>
          <p:nvPr/>
        </p:nvPicPr>
        <p:blipFill>
          <a:blip r:embed="rId2"/>
          <a:stretch>
            <a:fillRect/>
          </a:stretch>
        </p:blipFill>
        <p:spPr>
          <a:xfrm>
            <a:off x="0" y="914400"/>
            <a:ext cx="9144000" cy="5851868"/>
          </a:xfrm>
          <a:prstGeom prst="rect">
            <a:avLst/>
          </a:prstGeom>
        </p:spPr>
      </p:pic>
    </p:spTree>
    <p:extLst>
      <p:ext uri="{BB962C8B-B14F-4D97-AF65-F5344CB8AC3E}">
        <p14:creationId xmlns:p14="http://schemas.microsoft.com/office/powerpoint/2010/main" val="867378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8800" y="-49190"/>
            <a:ext cx="5562599" cy="6862374"/>
          </a:xfrm>
          <a:prstGeom prst="rect">
            <a:avLst/>
          </a:prstGeom>
        </p:spPr>
      </p:pic>
    </p:spTree>
    <p:extLst>
      <p:ext uri="{BB962C8B-B14F-4D97-AF65-F5344CB8AC3E}">
        <p14:creationId xmlns:p14="http://schemas.microsoft.com/office/powerpoint/2010/main" val="17250800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743200"/>
            <a:ext cx="4724400" cy="1200329"/>
          </a:xfrm>
          <a:prstGeom prst="rect">
            <a:avLst/>
          </a:prstGeom>
          <a:noFill/>
        </p:spPr>
        <p:txBody>
          <a:bodyPr wrap="square" rtlCol="0">
            <a:spAutoFit/>
          </a:bodyPr>
          <a:lstStyle/>
          <a:p>
            <a:pPr algn="ctr"/>
            <a:r>
              <a:rPr lang="en-US" sz="7200" dirty="0"/>
              <a:t>Questions?</a:t>
            </a:r>
          </a:p>
        </p:txBody>
      </p:sp>
    </p:spTree>
    <p:extLst>
      <p:ext uri="{BB962C8B-B14F-4D97-AF65-F5344CB8AC3E}">
        <p14:creationId xmlns:p14="http://schemas.microsoft.com/office/powerpoint/2010/main" val="3943447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en-US" b="1" dirty="0"/>
              <a:t>Common Concussion Myths</a:t>
            </a:r>
            <a:endParaRPr lang="en-US" dirty="0"/>
          </a:p>
        </p:txBody>
      </p:sp>
      <p:pic>
        <p:nvPicPr>
          <p:cNvPr id="3" name="Picture 2"/>
          <p:cNvPicPr>
            <a:picLocks noChangeAspect="1"/>
          </p:cNvPicPr>
          <p:nvPr/>
        </p:nvPicPr>
        <p:blipFill>
          <a:blip r:embed="rId2"/>
          <a:stretch>
            <a:fillRect/>
          </a:stretch>
        </p:blipFill>
        <p:spPr>
          <a:xfrm>
            <a:off x="304800" y="2057400"/>
            <a:ext cx="8562975" cy="2347913"/>
          </a:xfrm>
          <a:prstGeom prst="rect">
            <a:avLst/>
          </a:prstGeom>
        </p:spPr>
      </p:pic>
    </p:spTree>
    <p:extLst>
      <p:ext uri="{BB962C8B-B14F-4D97-AF65-F5344CB8AC3E}">
        <p14:creationId xmlns:p14="http://schemas.microsoft.com/office/powerpoint/2010/main" val="4208805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Common Concussion Myths</a:t>
            </a:r>
            <a:endParaRPr lang="en-US" dirty="0"/>
          </a:p>
        </p:txBody>
      </p:sp>
      <p:pic>
        <p:nvPicPr>
          <p:cNvPr id="4" name="Content Placeholder 3"/>
          <p:cNvPicPr>
            <a:picLocks noGrp="1" noChangeAspect="1"/>
          </p:cNvPicPr>
          <p:nvPr>
            <p:ph idx="1"/>
          </p:nvPr>
        </p:nvPicPr>
        <p:blipFill>
          <a:blip r:embed="rId2"/>
          <a:stretch>
            <a:fillRect/>
          </a:stretch>
        </p:blipFill>
        <p:spPr>
          <a:xfrm>
            <a:off x="2268818" y="1752600"/>
            <a:ext cx="4512982" cy="4135589"/>
          </a:xfrm>
          <a:prstGeom prst="rect">
            <a:avLst/>
          </a:prstGeom>
        </p:spPr>
      </p:pic>
    </p:spTree>
    <p:extLst>
      <p:ext uri="{BB962C8B-B14F-4D97-AF65-F5344CB8AC3E}">
        <p14:creationId xmlns:p14="http://schemas.microsoft.com/office/powerpoint/2010/main" val="15770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Common Concussion Myths</a:t>
            </a:r>
            <a:endParaRPr lang="en-US" dirty="0"/>
          </a:p>
        </p:txBody>
      </p:sp>
      <p:pic>
        <p:nvPicPr>
          <p:cNvPr id="4" name="Content Placeholder 3"/>
          <p:cNvPicPr>
            <a:picLocks noGrp="1" noChangeAspect="1"/>
          </p:cNvPicPr>
          <p:nvPr>
            <p:ph idx="1"/>
          </p:nvPr>
        </p:nvPicPr>
        <p:blipFill>
          <a:blip r:embed="rId2"/>
          <a:stretch>
            <a:fillRect/>
          </a:stretch>
        </p:blipFill>
        <p:spPr>
          <a:xfrm>
            <a:off x="2362200" y="1600200"/>
            <a:ext cx="4495799" cy="4196080"/>
          </a:xfrm>
          <a:prstGeom prst="rect">
            <a:avLst/>
          </a:prstGeom>
        </p:spPr>
      </p:pic>
    </p:spTree>
    <p:extLst>
      <p:ext uri="{BB962C8B-B14F-4D97-AF65-F5344CB8AC3E}">
        <p14:creationId xmlns:p14="http://schemas.microsoft.com/office/powerpoint/2010/main" val="3309077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Common Concussion Myths</a:t>
            </a:r>
            <a:endParaRPr lang="en-US" dirty="0"/>
          </a:p>
        </p:txBody>
      </p:sp>
      <p:pic>
        <p:nvPicPr>
          <p:cNvPr id="4" name="Content Placeholder 3"/>
          <p:cNvPicPr>
            <a:picLocks noGrp="1" noChangeAspect="1"/>
          </p:cNvPicPr>
          <p:nvPr>
            <p:ph idx="1"/>
          </p:nvPr>
        </p:nvPicPr>
        <p:blipFill>
          <a:blip r:embed="rId2"/>
          <a:stretch>
            <a:fillRect/>
          </a:stretch>
        </p:blipFill>
        <p:spPr>
          <a:xfrm>
            <a:off x="990600" y="1981200"/>
            <a:ext cx="7418216" cy="3048000"/>
          </a:xfrm>
          <a:prstGeom prst="rect">
            <a:avLst/>
          </a:prstGeom>
        </p:spPr>
      </p:pic>
    </p:spTree>
    <p:extLst>
      <p:ext uri="{BB962C8B-B14F-4D97-AF65-F5344CB8AC3E}">
        <p14:creationId xmlns:p14="http://schemas.microsoft.com/office/powerpoint/2010/main" val="4285701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5A9C-ED25-6E49-B09F-5801C63832C5}"/>
              </a:ext>
            </a:extLst>
          </p:cNvPr>
          <p:cNvSpPr>
            <a:spLocks noGrp="1"/>
          </p:cNvSpPr>
          <p:nvPr>
            <p:ph type="title"/>
          </p:nvPr>
        </p:nvSpPr>
        <p:spPr/>
        <p:txBody>
          <a:bodyPr/>
          <a:lstStyle/>
          <a:p>
            <a:r>
              <a:rPr lang="en-US" dirty="0" smtClean="0"/>
              <a:t>Limestone College SRC</a:t>
            </a:r>
            <a:endParaRPr lang="en-US" dirty="0"/>
          </a:p>
        </p:txBody>
      </p:sp>
      <p:sp>
        <p:nvSpPr>
          <p:cNvPr id="3" name="Content Placeholder 2">
            <a:extLst>
              <a:ext uri="{FF2B5EF4-FFF2-40B4-BE49-F238E27FC236}">
                <a16:creationId xmlns:a16="http://schemas.microsoft.com/office/drawing/2014/main" id="{9DE78F09-3280-204E-92C4-549D6060DA4A}"/>
              </a:ext>
            </a:extLst>
          </p:cNvPr>
          <p:cNvSpPr>
            <a:spLocks noGrp="1"/>
          </p:cNvSpPr>
          <p:nvPr>
            <p:ph idx="1"/>
          </p:nvPr>
        </p:nvSpPr>
        <p:spPr/>
        <p:txBody>
          <a:bodyPr>
            <a:normAutofit/>
          </a:bodyPr>
          <a:lstStyle/>
          <a:p>
            <a:r>
              <a:rPr lang="en-US" dirty="0" smtClean="0"/>
              <a:t> 2015-2016  </a:t>
            </a:r>
            <a:r>
              <a:rPr lang="en-US" dirty="0"/>
              <a:t>14 reported </a:t>
            </a:r>
            <a:r>
              <a:rPr lang="en-US" dirty="0" smtClean="0"/>
              <a:t>SRC</a:t>
            </a:r>
          </a:p>
          <a:p>
            <a:r>
              <a:rPr lang="en-US" dirty="0" smtClean="0"/>
              <a:t> </a:t>
            </a:r>
            <a:r>
              <a:rPr lang="en-US" dirty="0"/>
              <a:t>2016-2017 12 reported </a:t>
            </a:r>
            <a:r>
              <a:rPr lang="en-US" dirty="0" smtClean="0"/>
              <a:t>SRC</a:t>
            </a:r>
          </a:p>
          <a:p>
            <a:r>
              <a:rPr lang="en-US" dirty="0" smtClean="0"/>
              <a:t> </a:t>
            </a:r>
            <a:r>
              <a:rPr lang="en-US" dirty="0"/>
              <a:t>2017-2018 36 reported </a:t>
            </a:r>
            <a:r>
              <a:rPr lang="en-US" dirty="0" smtClean="0"/>
              <a:t>SRC </a:t>
            </a:r>
          </a:p>
          <a:p>
            <a:r>
              <a:rPr lang="en-US" dirty="0" smtClean="0"/>
              <a:t> </a:t>
            </a:r>
            <a:r>
              <a:rPr lang="en-US" dirty="0"/>
              <a:t>2018-2019 58 reported </a:t>
            </a:r>
            <a:r>
              <a:rPr lang="en-US" dirty="0" smtClean="0"/>
              <a:t>SRC</a:t>
            </a:r>
            <a:r>
              <a:rPr lang="en-US" dirty="0"/>
              <a:t>    </a:t>
            </a:r>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3759EBD4-54E6-6243-B396-4D7CA0366A6D}"/>
              </a:ext>
            </a:extLst>
          </p:cNvPr>
          <p:cNvSpPr/>
          <p:nvPr/>
        </p:nvSpPr>
        <p:spPr>
          <a:xfrm>
            <a:off x="228600" y="1905000"/>
            <a:ext cx="8458200" cy="461665"/>
          </a:xfrm>
          <a:prstGeom prst="rect">
            <a:avLst/>
          </a:prstGeom>
        </p:spPr>
        <p:txBody>
          <a:bodyPr wrap="square">
            <a:spAutoFit/>
          </a:bodyPr>
          <a:lstStyle/>
          <a:p>
            <a:endParaRPr lang="en-US" sz="2400" dirty="0"/>
          </a:p>
        </p:txBody>
      </p:sp>
    </p:spTree>
    <p:extLst>
      <p:ext uri="{BB962C8B-B14F-4D97-AF65-F5344CB8AC3E}">
        <p14:creationId xmlns:p14="http://schemas.microsoft.com/office/powerpoint/2010/main" val="4258889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Difficulties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2017-2018 </a:t>
            </a:r>
            <a:r>
              <a:rPr lang="en-US" dirty="0"/>
              <a:t>academic </a:t>
            </a:r>
            <a:r>
              <a:rPr lang="en-US" dirty="0" smtClean="0"/>
              <a:t>year: </a:t>
            </a:r>
            <a:r>
              <a:rPr lang="en-US" dirty="0"/>
              <a:t>36 SRC reported to the athletic training staff. </a:t>
            </a:r>
            <a:endParaRPr lang="en-US" dirty="0" smtClean="0"/>
          </a:p>
          <a:p>
            <a:pPr marL="0" indent="0">
              <a:buNone/>
            </a:pPr>
            <a:endParaRPr lang="en-US" dirty="0"/>
          </a:p>
          <a:p>
            <a:pPr marL="0" indent="0">
              <a:buNone/>
            </a:pPr>
            <a:r>
              <a:rPr lang="en-US" dirty="0" smtClean="0"/>
              <a:t>Thirty-three </a:t>
            </a:r>
            <a:r>
              <a:rPr lang="en-US" dirty="0"/>
              <a:t>percent (</a:t>
            </a:r>
            <a:r>
              <a:rPr lang="en-US" i="1" dirty="0"/>
              <a:t>n </a:t>
            </a:r>
            <a:r>
              <a:rPr lang="en-US" dirty="0"/>
              <a:t>= 12/36) of student-athletes became ineligible for their sport during the recovery </a:t>
            </a:r>
            <a:r>
              <a:rPr lang="en-US" dirty="0" smtClean="0"/>
              <a:t>semester</a:t>
            </a:r>
          </a:p>
          <a:p>
            <a:pPr marL="0" indent="0">
              <a:buNone/>
            </a:pPr>
            <a:endParaRPr lang="en-US" dirty="0"/>
          </a:p>
          <a:p>
            <a:pPr marL="0" indent="0">
              <a:buNone/>
            </a:pPr>
            <a:r>
              <a:rPr lang="en-US" dirty="0" smtClean="0"/>
              <a:t>72</a:t>
            </a:r>
            <a:r>
              <a:rPr lang="en-US" dirty="0"/>
              <a:t>% (</a:t>
            </a:r>
            <a:r>
              <a:rPr lang="en-US" i="1" dirty="0"/>
              <a:t>n </a:t>
            </a:r>
            <a:r>
              <a:rPr lang="en-US" dirty="0"/>
              <a:t>= 26/36) had a decrease in grade-point-average from Fall 2017 to Spring 2018.  </a:t>
            </a:r>
            <a:endParaRPr lang="en-US" dirty="0" smtClean="0"/>
          </a:p>
          <a:p>
            <a:pPr marL="0" indent="0">
              <a:buNone/>
            </a:pPr>
            <a:endParaRPr lang="en-US" dirty="0"/>
          </a:p>
          <a:p>
            <a:pPr marL="0" indent="0">
              <a:buNone/>
            </a:pPr>
            <a:r>
              <a:rPr lang="en-US" dirty="0" smtClean="0"/>
              <a:t>Sixteen </a:t>
            </a:r>
            <a:r>
              <a:rPr lang="en-US" dirty="0"/>
              <a:t>percent (</a:t>
            </a:r>
            <a:r>
              <a:rPr lang="en-US" i="1" dirty="0"/>
              <a:t>n </a:t>
            </a:r>
            <a:r>
              <a:rPr lang="en-US" dirty="0"/>
              <a:t>= 6/36) of student-athletes were placed on academic suspension or withdrew from the institution. </a:t>
            </a:r>
          </a:p>
        </p:txBody>
      </p:sp>
    </p:spTree>
    <p:extLst>
      <p:ext uri="{BB962C8B-B14F-4D97-AF65-F5344CB8AC3E}">
        <p14:creationId xmlns:p14="http://schemas.microsoft.com/office/powerpoint/2010/main" val="22555875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4375</TotalTime>
  <Words>1318</Words>
  <Application>Microsoft Office PowerPoint</Application>
  <PresentationFormat>On-screen Show (4:3)</PresentationFormat>
  <Paragraphs>139</Paragraphs>
  <Slides>37</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Office Theme</vt:lpstr>
      <vt:lpstr>Limestone College Concussion Policy</vt:lpstr>
      <vt:lpstr>Objective</vt:lpstr>
      <vt:lpstr>PowerPoint Presentation</vt:lpstr>
      <vt:lpstr> Common Concussion Myths</vt:lpstr>
      <vt:lpstr>Common Concussion Myths</vt:lpstr>
      <vt:lpstr>Common Concussion Myths</vt:lpstr>
      <vt:lpstr>Common Concussion Myths</vt:lpstr>
      <vt:lpstr>Limestone College SRC</vt:lpstr>
      <vt:lpstr>Academic Difficulties</vt:lpstr>
      <vt:lpstr>What is a Concussion?</vt:lpstr>
      <vt:lpstr> Concussion is a traumatic brain injury induced by biomechanical forces. </vt:lpstr>
      <vt:lpstr>Symptoms of Concussions</vt:lpstr>
      <vt:lpstr>PowerPoint Presentation</vt:lpstr>
      <vt:lpstr>NCAA Concussion Video</vt:lpstr>
      <vt:lpstr>Mind, Body and Sport: Post-concussion syndrome  </vt:lpstr>
      <vt:lpstr>How Concussions Can Affect Learning</vt:lpstr>
      <vt:lpstr>Management of the student with a concussion</vt:lpstr>
      <vt:lpstr>What to look for after a concussion</vt:lpstr>
      <vt:lpstr>Additional Considerations</vt:lpstr>
      <vt:lpstr>The Concussion Management Team CMT</vt:lpstr>
      <vt:lpstr>  1. Return to learn following a concussion  2. Accommodations for the Classroom Form   </vt:lpstr>
      <vt:lpstr>PowerPoint Presentation</vt:lpstr>
      <vt:lpstr>PowerPoint Presentation</vt:lpstr>
      <vt:lpstr>PowerPoint Presentation</vt:lpstr>
      <vt:lpstr>Return to Learn Policy at Limestone College</vt:lpstr>
      <vt:lpstr>Step 1: Student Excused from Classes</vt:lpstr>
      <vt:lpstr>Step 2: Immediate Cognitive Rest</vt:lpstr>
      <vt:lpstr>Step 3: Trial 10-30 Minutes of Light Cognitive Activity</vt:lpstr>
      <vt:lpstr>Step 4: Return to Partial Day of School</vt:lpstr>
      <vt:lpstr>Step 5: Full Day with Maximum Support</vt:lpstr>
      <vt:lpstr>Step 6: Full Day with Moderate Support</vt:lpstr>
      <vt:lpstr>Step 7: Full Day with Minimal Support</vt:lpstr>
      <vt:lpstr>Step 8: Full Day with no Support Needed</vt:lpstr>
      <vt:lpstr>Return to Learn Policy</vt:lpstr>
      <vt:lpstr>Return to Play Policy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Kaitlyn Smith</dc:creator>
  <cp:lastModifiedBy>Dawn Ranns</cp:lastModifiedBy>
  <cp:revision>87</cp:revision>
  <dcterms:created xsi:type="dcterms:W3CDTF">2013-07-02T18:43:56Z</dcterms:created>
  <dcterms:modified xsi:type="dcterms:W3CDTF">2019-08-15T16:54:20Z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32D0E584-2CBD-42A3-BB95-311D4B0A4CE7</vt:lpwstr>
  </property>
  <property fmtid="{D5CDD505-2E9C-101B-9397-08002B2CF9AE}" pid="3" name="ArticulatePath">
    <vt:lpwstr>New Logo PPT template</vt:lpwstr>
  </property>
</Properties>
</file>